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60" r:id="rId4"/>
    <p:sldId id="258" r:id="rId5"/>
    <p:sldId id="259" r:id="rId6"/>
    <p:sldId id="261" r:id="rId7"/>
    <p:sldId id="262" r:id="rId8"/>
    <p:sldId id="263" r:id="rId9"/>
    <p:sldId id="264" r:id="rId10"/>
    <p:sldId id="265" r:id="rId11"/>
    <p:sldId id="266" r:id="rId12"/>
  </p:sldIdLst>
  <p:sldSz cx="18288000" cy="10287000"/>
  <p:notesSz cx="6858000" cy="9144000"/>
  <p:embeddedFontLst>
    <p:embeddedFont>
      <p:font typeface="Aptos Heavy" panose="020B0604020202020204" charset="0"/>
      <p:regular r:id="rId13"/>
    </p:embeddedFont>
    <p:embeddedFont>
      <p:font typeface="Aptos Semi-Bold" panose="020B0604020202020204" charset="0"/>
      <p:regular r:id="rId14"/>
    </p:embeddedFont>
    <p:embeddedFont>
      <p:font typeface="Aptos Serif" panose="02020604070405020304" pitchFamily="18" charset="0"/>
      <p:regular r:id="rId15"/>
      <p:bold r:id="rId16"/>
      <p:italic r:id="rId17"/>
      <p:boldItalic r:id="rId18"/>
    </p:embeddedFont>
    <p:embeddedFont>
      <p:font typeface="Aptos Serif Bold" panose="02020604070405020304" pitchFamily="18" charset="0"/>
      <p:regular r:id="rId19"/>
      <p:bold r:id="rId20"/>
    </p:embeddedFont>
    <p:embeddedFont>
      <p:font typeface="Aptos Ultra-Bold"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0" d="100"/>
          <a:sy n="70" d="100"/>
        </p:scale>
        <p:origin x="774"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3.sv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902288"/>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i-FI"/>
          </a:p>
        </p:txBody>
      </p:sp>
      <p:grpSp>
        <p:nvGrpSpPr>
          <p:cNvPr id="3" name="Group 3"/>
          <p:cNvGrpSpPr/>
          <p:nvPr/>
        </p:nvGrpSpPr>
        <p:grpSpPr>
          <a:xfrm>
            <a:off x="913870" y="2586725"/>
            <a:ext cx="16061823" cy="5986247"/>
            <a:chOff x="0" y="-275959"/>
            <a:chExt cx="1459254" cy="1281928"/>
          </a:xfrm>
        </p:grpSpPr>
        <p:sp>
          <p:nvSpPr>
            <p:cNvPr id="4" name="Freeform 4"/>
            <p:cNvSpPr/>
            <p:nvPr/>
          </p:nvSpPr>
          <p:spPr>
            <a:xfrm>
              <a:off x="0" y="-275959"/>
              <a:ext cx="1459254" cy="1240152"/>
            </a:xfrm>
            <a:custGeom>
              <a:avLst/>
              <a:gdLst/>
              <a:ahLst/>
              <a:cxnLst/>
              <a:rect l="l" t="t" r="r" b="b"/>
              <a:pathLst>
                <a:path w="1459254" h="1005969">
                  <a:moveTo>
                    <a:pt x="71263" y="0"/>
                  </a:moveTo>
                  <a:lnTo>
                    <a:pt x="1387991" y="0"/>
                  </a:lnTo>
                  <a:cubicBezTo>
                    <a:pt x="1427348" y="0"/>
                    <a:pt x="1459254" y="31905"/>
                    <a:pt x="1459254" y="71263"/>
                  </a:cubicBezTo>
                  <a:lnTo>
                    <a:pt x="1459254" y="934706"/>
                  </a:lnTo>
                  <a:cubicBezTo>
                    <a:pt x="1459254" y="974063"/>
                    <a:pt x="1427348" y="1005969"/>
                    <a:pt x="1387991" y="1005969"/>
                  </a:cubicBezTo>
                  <a:lnTo>
                    <a:pt x="71263" y="1005969"/>
                  </a:lnTo>
                  <a:cubicBezTo>
                    <a:pt x="31905" y="1005969"/>
                    <a:pt x="0" y="974063"/>
                    <a:pt x="0" y="934706"/>
                  </a:cubicBezTo>
                  <a:lnTo>
                    <a:pt x="0" y="71263"/>
                  </a:lnTo>
                  <a:cubicBezTo>
                    <a:pt x="0" y="31905"/>
                    <a:pt x="31905" y="0"/>
                    <a:pt x="71263" y="0"/>
                  </a:cubicBezTo>
                  <a:close/>
                </a:path>
              </a:pathLst>
            </a:custGeom>
            <a:solidFill>
              <a:srgbClr val="E5F3FA"/>
            </a:solidFill>
          </p:spPr>
          <p:txBody>
            <a:bodyPr/>
            <a:lstStyle/>
            <a:p>
              <a:endParaRPr lang="fi-FI"/>
            </a:p>
          </p:txBody>
        </p:sp>
        <p:sp>
          <p:nvSpPr>
            <p:cNvPr id="5" name="TextBox 5"/>
            <p:cNvSpPr txBox="1"/>
            <p:nvPr/>
          </p:nvSpPr>
          <p:spPr>
            <a:xfrm>
              <a:off x="0" y="9525"/>
              <a:ext cx="1459254" cy="996444"/>
            </a:xfrm>
            <a:prstGeom prst="rect">
              <a:avLst/>
            </a:prstGeom>
          </p:spPr>
          <p:txBody>
            <a:bodyPr lIns="50800" tIns="50800" rIns="50800" bIns="50800" rtlCol="0" anchor="ctr"/>
            <a:lstStyle/>
            <a:p>
              <a:pPr algn="ctr">
                <a:lnSpc>
                  <a:spcPts val="2240"/>
                </a:lnSpc>
              </a:pPr>
              <a:endParaRPr/>
            </a:p>
          </p:txBody>
        </p:sp>
      </p:grpSp>
      <p:grpSp>
        <p:nvGrpSpPr>
          <p:cNvPr id="24" name="Group 24"/>
          <p:cNvGrpSpPr/>
          <p:nvPr/>
        </p:nvGrpSpPr>
        <p:grpSpPr>
          <a:xfrm>
            <a:off x="0" y="0"/>
            <a:ext cx="18288000" cy="2212975"/>
            <a:chOff x="0" y="0"/>
            <a:chExt cx="4816593" cy="582841"/>
          </a:xfrm>
        </p:grpSpPr>
        <p:sp>
          <p:nvSpPr>
            <p:cNvPr id="25" name="Freeform 25"/>
            <p:cNvSpPr/>
            <p:nvPr/>
          </p:nvSpPr>
          <p:spPr>
            <a:xfrm>
              <a:off x="0" y="0"/>
              <a:ext cx="4816592" cy="582841"/>
            </a:xfrm>
            <a:custGeom>
              <a:avLst/>
              <a:gdLst/>
              <a:ahLst/>
              <a:cxnLst/>
              <a:rect l="l" t="t" r="r" b="b"/>
              <a:pathLst>
                <a:path w="4816592" h="582841">
                  <a:moveTo>
                    <a:pt x="0" y="0"/>
                  </a:moveTo>
                  <a:lnTo>
                    <a:pt x="4816592" y="0"/>
                  </a:lnTo>
                  <a:lnTo>
                    <a:pt x="4816592" y="582841"/>
                  </a:lnTo>
                  <a:lnTo>
                    <a:pt x="0" y="582841"/>
                  </a:lnTo>
                  <a:close/>
                </a:path>
              </a:pathLst>
            </a:custGeom>
            <a:solidFill>
              <a:srgbClr val="112077"/>
            </a:solidFill>
          </p:spPr>
          <p:txBody>
            <a:bodyPr/>
            <a:lstStyle/>
            <a:p>
              <a:endParaRPr lang="fi-FI"/>
            </a:p>
          </p:txBody>
        </p:sp>
        <p:sp>
          <p:nvSpPr>
            <p:cNvPr id="26" name="TextBox 26"/>
            <p:cNvSpPr txBox="1"/>
            <p:nvPr/>
          </p:nvSpPr>
          <p:spPr>
            <a:xfrm>
              <a:off x="0" y="-38100"/>
              <a:ext cx="4816593" cy="620941"/>
            </a:xfrm>
            <a:prstGeom prst="rect">
              <a:avLst/>
            </a:prstGeom>
          </p:spPr>
          <p:txBody>
            <a:bodyPr lIns="50800" tIns="50800" rIns="50800" bIns="50800" rtlCol="0" anchor="ctr"/>
            <a:lstStyle/>
            <a:p>
              <a:pPr algn="ctr">
                <a:lnSpc>
                  <a:spcPts val="2659"/>
                </a:lnSpc>
              </a:pPr>
              <a:endParaRPr/>
            </a:p>
          </p:txBody>
        </p:sp>
      </p:grpSp>
      <p:sp>
        <p:nvSpPr>
          <p:cNvPr id="27" name="TextBox 27"/>
          <p:cNvSpPr txBox="1"/>
          <p:nvPr/>
        </p:nvSpPr>
        <p:spPr>
          <a:xfrm>
            <a:off x="1385491" y="373750"/>
            <a:ext cx="5932719" cy="1360565"/>
          </a:xfrm>
          <a:prstGeom prst="rect">
            <a:avLst/>
          </a:prstGeom>
        </p:spPr>
        <p:txBody>
          <a:bodyPr wrap="square" lIns="0" tIns="0" rIns="0" bIns="0" rtlCol="0" anchor="t">
            <a:spAutoFit/>
          </a:bodyPr>
          <a:lstStyle/>
          <a:p>
            <a:pPr algn="l">
              <a:lnSpc>
                <a:spcPts val="11168"/>
              </a:lnSpc>
              <a:spcBef>
                <a:spcPct val="0"/>
              </a:spcBef>
            </a:pPr>
            <a:r>
              <a:rPr lang="en-US" sz="7977" b="1" dirty="0" err="1">
                <a:solidFill>
                  <a:srgbClr val="FFFFFF"/>
                </a:solidFill>
                <a:latin typeface="Aptos Heavy"/>
                <a:ea typeface="Aptos Heavy"/>
                <a:cs typeface="Aptos Heavy"/>
                <a:sym typeface="Aptos Heavy"/>
              </a:rPr>
              <a:t>Kuunnellen</a:t>
            </a:r>
            <a:endParaRPr lang="en-US" sz="7977" b="1" dirty="0">
              <a:solidFill>
                <a:srgbClr val="FFFFFF"/>
              </a:solidFill>
              <a:latin typeface="Aptos Heavy"/>
              <a:ea typeface="Aptos Heavy"/>
              <a:cs typeface="Aptos Heavy"/>
              <a:sym typeface="Aptos Heavy"/>
            </a:endParaRPr>
          </a:p>
        </p:txBody>
      </p:sp>
      <p:sp>
        <p:nvSpPr>
          <p:cNvPr id="28" name="TextBox 28"/>
          <p:cNvSpPr txBox="1"/>
          <p:nvPr/>
        </p:nvSpPr>
        <p:spPr>
          <a:xfrm>
            <a:off x="7433866" y="935654"/>
            <a:ext cx="9541827" cy="645172"/>
          </a:xfrm>
          <a:prstGeom prst="rect">
            <a:avLst/>
          </a:prstGeom>
        </p:spPr>
        <p:txBody>
          <a:bodyPr lIns="0" tIns="0" rIns="0" bIns="0" rtlCol="0" anchor="t">
            <a:spAutoFit/>
          </a:bodyPr>
          <a:lstStyle/>
          <a:p>
            <a:pPr algn="l">
              <a:lnSpc>
                <a:spcPts val="5389"/>
              </a:lnSpc>
              <a:spcBef>
                <a:spcPct val="0"/>
              </a:spcBef>
            </a:pPr>
            <a:r>
              <a:rPr lang="en-US" sz="3849">
                <a:solidFill>
                  <a:srgbClr val="FFFFFF"/>
                </a:solidFill>
                <a:latin typeface="Aptos Serif"/>
                <a:ea typeface="Aptos Serif"/>
                <a:cs typeface="Aptos Serif"/>
                <a:sym typeface="Aptos Serif"/>
              </a:rPr>
              <a:t>Oulun hiippakunnan strategia 2027–2032</a:t>
            </a:r>
          </a:p>
        </p:txBody>
      </p:sp>
      <p:sp>
        <p:nvSpPr>
          <p:cNvPr id="39" name="Freeform 39"/>
          <p:cNvSpPr/>
          <p:nvPr/>
        </p:nvSpPr>
        <p:spPr>
          <a:xfrm>
            <a:off x="2730922" y="9117642"/>
            <a:ext cx="3399225" cy="807408"/>
          </a:xfrm>
          <a:custGeom>
            <a:avLst/>
            <a:gdLst/>
            <a:ahLst/>
            <a:cxnLst/>
            <a:rect l="l" t="t" r="r" b="b"/>
            <a:pathLst>
              <a:path w="3399225" h="807408">
                <a:moveTo>
                  <a:pt x="0" y="0"/>
                </a:moveTo>
                <a:lnTo>
                  <a:pt x="3399225" y="0"/>
                </a:lnTo>
                <a:lnTo>
                  <a:pt x="3399225" y="807408"/>
                </a:lnTo>
                <a:lnTo>
                  <a:pt x="0" y="8074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i-FI"/>
          </a:p>
        </p:txBody>
      </p:sp>
      <p:sp>
        <p:nvSpPr>
          <p:cNvPr id="45" name="TextBox 45"/>
          <p:cNvSpPr txBox="1"/>
          <p:nvPr/>
        </p:nvSpPr>
        <p:spPr>
          <a:xfrm>
            <a:off x="1385491" y="2843624"/>
            <a:ext cx="14034110" cy="5033109"/>
          </a:xfrm>
          <a:prstGeom prst="rect">
            <a:avLst/>
          </a:prstGeom>
        </p:spPr>
        <p:txBody>
          <a:bodyPr wrap="square" lIns="0" tIns="0" rIns="0" bIns="0" rtlCol="0" anchor="t">
            <a:spAutoFit/>
          </a:bodyPr>
          <a:lstStyle/>
          <a:p>
            <a:pPr>
              <a:lnSpc>
                <a:spcPts val="4373"/>
              </a:lnSpc>
              <a:spcBef>
                <a:spcPct val="0"/>
              </a:spcBef>
            </a:pPr>
            <a:r>
              <a:rPr lang="fi-FI" sz="2699" b="1" dirty="0">
                <a:solidFill>
                  <a:srgbClr val="112077"/>
                </a:solidFill>
                <a:latin typeface="Aptos Serif Bold"/>
                <a:cs typeface="Aptos Serif Bold"/>
              </a:rPr>
              <a:t>Oulun hiippakunnan uusi strategia kaudelle 2027–2032 on nimeltään Kuunnellen. Strategiassa on viisi painopistettä, joita kutsutaan strategisiksi valinnoiksi. Ne nousivat esiin kyselytutkimusten analysoinnin sekä hiippakuntavaltuuston kesäkuisen työskentelyn myötä. Nämä valinnat ovat elävä hengellisyys, avara osallisuus, kestävä työelämä, rakentava toimiminen ja hyvät rakenteet.</a:t>
            </a:r>
          </a:p>
          <a:p>
            <a:pPr>
              <a:lnSpc>
                <a:spcPts val="4373"/>
              </a:lnSpc>
              <a:spcBef>
                <a:spcPct val="0"/>
              </a:spcBef>
            </a:pPr>
            <a:endParaRPr lang="fi-FI" sz="2699" b="1" dirty="0">
              <a:solidFill>
                <a:srgbClr val="112077"/>
              </a:solidFill>
              <a:latin typeface="Aptos Serif Bold"/>
              <a:cs typeface="Aptos Serif Bold"/>
            </a:endParaRPr>
          </a:p>
          <a:p>
            <a:pPr>
              <a:lnSpc>
                <a:spcPts val="4373"/>
              </a:lnSpc>
              <a:spcBef>
                <a:spcPct val="0"/>
              </a:spcBef>
            </a:pPr>
            <a:r>
              <a:rPr lang="fi-FI" sz="2699" b="1" dirty="0">
                <a:solidFill>
                  <a:srgbClr val="112077"/>
                </a:solidFill>
                <a:latin typeface="Aptos Serif Bold"/>
                <a:cs typeface="Aptos Serif Bold"/>
              </a:rPr>
              <a:t>Oulun hiippakunnan strategia on suunnattu koko hiippakunnalle, sen työtä ohjaamaan. Hiippakuntavaltuusto toivoo, että seurakunnat ottavat sen oman strategiatyönsä pohjaksi.</a:t>
            </a:r>
            <a:endParaRPr lang="en-US" sz="2699" b="1" dirty="0">
              <a:solidFill>
                <a:srgbClr val="112077"/>
              </a:solidFill>
              <a:latin typeface="Aptos Serif Bold"/>
              <a:cs typeface="Aptos Serif Bold"/>
              <a:sym typeface="Aptos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9DB15-4914-0C41-5597-BE20DEE05F0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FBF122-315F-C4DD-1ECE-45C7BFC2BAFA}"/>
              </a:ext>
            </a:extLst>
          </p:cNvPr>
          <p:cNvSpPr/>
          <p:nvPr/>
        </p:nvSpPr>
        <p:spPr>
          <a:xfrm>
            <a:off x="0" y="6902288"/>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i-FI"/>
          </a:p>
        </p:txBody>
      </p:sp>
      <p:grpSp>
        <p:nvGrpSpPr>
          <p:cNvPr id="3" name="Group 3">
            <a:extLst>
              <a:ext uri="{FF2B5EF4-FFF2-40B4-BE49-F238E27FC236}">
                <a16:creationId xmlns:a16="http://schemas.microsoft.com/office/drawing/2014/main" id="{8EFB5088-B068-9518-840C-1B6E34018F82}"/>
              </a:ext>
            </a:extLst>
          </p:cNvPr>
          <p:cNvGrpSpPr/>
          <p:nvPr/>
        </p:nvGrpSpPr>
        <p:grpSpPr>
          <a:xfrm>
            <a:off x="913869" y="2839256"/>
            <a:ext cx="16854965" cy="5580844"/>
            <a:chOff x="0" y="0"/>
            <a:chExt cx="1459254" cy="1005969"/>
          </a:xfrm>
        </p:grpSpPr>
        <p:sp>
          <p:nvSpPr>
            <p:cNvPr id="4" name="Freeform 4">
              <a:extLst>
                <a:ext uri="{FF2B5EF4-FFF2-40B4-BE49-F238E27FC236}">
                  <a16:creationId xmlns:a16="http://schemas.microsoft.com/office/drawing/2014/main" id="{32EDA194-4579-DAC8-F191-32645B1F3CE6}"/>
                </a:ext>
              </a:extLst>
            </p:cNvPr>
            <p:cNvSpPr/>
            <p:nvPr/>
          </p:nvSpPr>
          <p:spPr>
            <a:xfrm>
              <a:off x="0" y="0"/>
              <a:ext cx="1459254" cy="1005969"/>
            </a:xfrm>
            <a:custGeom>
              <a:avLst/>
              <a:gdLst/>
              <a:ahLst/>
              <a:cxnLst/>
              <a:rect l="l" t="t" r="r" b="b"/>
              <a:pathLst>
                <a:path w="1459254" h="1005969">
                  <a:moveTo>
                    <a:pt x="71263" y="0"/>
                  </a:moveTo>
                  <a:lnTo>
                    <a:pt x="1387991" y="0"/>
                  </a:lnTo>
                  <a:cubicBezTo>
                    <a:pt x="1427348" y="0"/>
                    <a:pt x="1459254" y="31905"/>
                    <a:pt x="1459254" y="71263"/>
                  </a:cubicBezTo>
                  <a:lnTo>
                    <a:pt x="1459254" y="934706"/>
                  </a:lnTo>
                  <a:cubicBezTo>
                    <a:pt x="1459254" y="974063"/>
                    <a:pt x="1427348" y="1005969"/>
                    <a:pt x="1387991" y="1005969"/>
                  </a:cubicBezTo>
                  <a:lnTo>
                    <a:pt x="71263" y="1005969"/>
                  </a:lnTo>
                  <a:cubicBezTo>
                    <a:pt x="31905" y="1005969"/>
                    <a:pt x="0" y="974063"/>
                    <a:pt x="0" y="934706"/>
                  </a:cubicBezTo>
                  <a:lnTo>
                    <a:pt x="0" y="71263"/>
                  </a:lnTo>
                  <a:cubicBezTo>
                    <a:pt x="0" y="31905"/>
                    <a:pt x="31905" y="0"/>
                    <a:pt x="71263" y="0"/>
                  </a:cubicBezTo>
                  <a:close/>
                </a:path>
              </a:pathLst>
            </a:custGeom>
            <a:solidFill>
              <a:srgbClr val="E5F3FA"/>
            </a:solidFill>
          </p:spPr>
          <p:txBody>
            <a:bodyPr/>
            <a:lstStyle/>
            <a:p>
              <a:endParaRPr lang="fi-FI"/>
            </a:p>
          </p:txBody>
        </p:sp>
        <p:sp>
          <p:nvSpPr>
            <p:cNvPr id="5" name="TextBox 5">
              <a:extLst>
                <a:ext uri="{FF2B5EF4-FFF2-40B4-BE49-F238E27FC236}">
                  <a16:creationId xmlns:a16="http://schemas.microsoft.com/office/drawing/2014/main" id="{3F0A7BCE-C337-689D-FB01-9F79AFD2AC1D}"/>
                </a:ext>
              </a:extLst>
            </p:cNvPr>
            <p:cNvSpPr txBox="1"/>
            <p:nvPr/>
          </p:nvSpPr>
          <p:spPr>
            <a:xfrm>
              <a:off x="0" y="9525"/>
              <a:ext cx="1459254" cy="996444"/>
            </a:xfrm>
            <a:prstGeom prst="rect">
              <a:avLst/>
            </a:prstGeom>
          </p:spPr>
          <p:txBody>
            <a:bodyPr lIns="50800" tIns="50800" rIns="50800" bIns="50800" rtlCol="0" anchor="ctr"/>
            <a:lstStyle/>
            <a:p>
              <a:pPr algn="ctr">
                <a:lnSpc>
                  <a:spcPts val="2240"/>
                </a:lnSpc>
              </a:pPr>
              <a:endParaRPr/>
            </a:p>
          </p:txBody>
        </p:sp>
      </p:grpSp>
      <p:sp>
        <p:nvSpPr>
          <p:cNvPr id="20" name="Freeform 20">
            <a:extLst>
              <a:ext uri="{FF2B5EF4-FFF2-40B4-BE49-F238E27FC236}">
                <a16:creationId xmlns:a16="http://schemas.microsoft.com/office/drawing/2014/main" id="{415F00E5-B117-E1B9-DE74-43CBC63AF59F}"/>
              </a:ext>
            </a:extLst>
          </p:cNvPr>
          <p:cNvSpPr/>
          <p:nvPr/>
        </p:nvSpPr>
        <p:spPr>
          <a:xfrm>
            <a:off x="2041874" y="7256047"/>
            <a:ext cx="874040" cy="874040"/>
          </a:xfrm>
          <a:custGeom>
            <a:avLst/>
            <a:gdLst/>
            <a:ahLst/>
            <a:cxnLst/>
            <a:rect l="l" t="t" r="r" b="b"/>
            <a:pathLst>
              <a:path w="874040" h="874040">
                <a:moveTo>
                  <a:pt x="0" y="0"/>
                </a:moveTo>
                <a:lnTo>
                  <a:pt x="874040" y="0"/>
                </a:lnTo>
                <a:lnTo>
                  <a:pt x="874040" y="874040"/>
                </a:lnTo>
                <a:lnTo>
                  <a:pt x="0" y="8740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24" name="Group 24">
            <a:extLst>
              <a:ext uri="{FF2B5EF4-FFF2-40B4-BE49-F238E27FC236}">
                <a16:creationId xmlns:a16="http://schemas.microsoft.com/office/drawing/2014/main" id="{56616AAB-A514-9D01-3784-9910F4C9EAF8}"/>
              </a:ext>
            </a:extLst>
          </p:cNvPr>
          <p:cNvGrpSpPr/>
          <p:nvPr/>
        </p:nvGrpSpPr>
        <p:grpSpPr>
          <a:xfrm>
            <a:off x="0" y="0"/>
            <a:ext cx="18288000" cy="2212975"/>
            <a:chOff x="0" y="0"/>
            <a:chExt cx="4816593" cy="582841"/>
          </a:xfrm>
        </p:grpSpPr>
        <p:sp>
          <p:nvSpPr>
            <p:cNvPr id="25" name="Freeform 25">
              <a:extLst>
                <a:ext uri="{FF2B5EF4-FFF2-40B4-BE49-F238E27FC236}">
                  <a16:creationId xmlns:a16="http://schemas.microsoft.com/office/drawing/2014/main" id="{6B927182-333B-7F02-DA3E-D09CBBD11D79}"/>
                </a:ext>
              </a:extLst>
            </p:cNvPr>
            <p:cNvSpPr/>
            <p:nvPr/>
          </p:nvSpPr>
          <p:spPr>
            <a:xfrm>
              <a:off x="0" y="0"/>
              <a:ext cx="4816592" cy="582841"/>
            </a:xfrm>
            <a:custGeom>
              <a:avLst/>
              <a:gdLst/>
              <a:ahLst/>
              <a:cxnLst/>
              <a:rect l="l" t="t" r="r" b="b"/>
              <a:pathLst>
                <a:path w="4816592" h="582841">
                  <a:moveTo>
                    <a:pt x="0" y="0"/>
                  </a:moveTo>
                  <a:lnTo>
                    <a:pt x="4816592" y="0"/>
                  </a:lnTo>
                  <a:lnTo>
                    <a:pt x="4816592" y="582841"/>
                  </a:lnTo>
                  <a:lnTo>
                    <a:pt x="0" y="582841"/>
                  </a:lnTo>
                  <a:close/>
                </a:path>
              </a:pathLst>
            </a:custGeom>
            <a:solidFill>
              <a:srgbClr val="112077"/>
            </a:solidFill>
          </p:spPr>
          <p:txBody>
            <a:bodyPr/>
            <a:lstStyle/>
            <a:p>
              <a:endParaRPr lang="fi-FI"/>
            </a:p>
          </p:txBody>
        </p:sp>
        <p:sp>
          <p:nvSpPr>
            <p:cNvPr id="26" name="TextBox 26">
              <a:extLst>
                <a:ext uri="{FF2B5EF4-FFF2-40B4-BE49-F238E27FC236}">
                  <a16:creationId xmlns:a16="http://schemas.microsoft.com/office/drawing/2014/main" id="{51B7EB0F-AC84-D4DB-2622-F193E2C19CE9}"/>
                </a:ext>
              </a:extLst>
            </p:cNvPr>
            <p:cNvSpPr txBox="1"/>
            <p:nvPr/>
          </p:nvSpPr>
          <p:spPr>
            <a:xfrm>
              <a:off x="0" y="-38100"/>
              <a:ext cx="4816593" cy="620941"/>
            </a:xfrm>
            <a:prstGeom prst="rect">
              <a:avLst/>
            </a:prstGeom>
          </p:spPr>
          <p:txBody>
            <a:bodyPr lIns="50800" tIns="50800" rIns="50800" bIns="50800" rtlCol="0" anchor="ctr"/>
            <a:lstStyle/>
            <a:p>
              <a:pPr algn="ctr">
                <a:lnSpc>
                  <a:spcPts val="2659"/>
                </a:lnSpc>
              </a:pPr>
              <a:endParaRPr/>
            </a:p>
          </p:txBody>
        </p:sp>
      </p:grpSp>
      <p:sp>
        <p:nvSpPr>
          <p:cNvPr id="27" name="TextBox 27">
            <a:extLst>
              <a:ext uri="{FF2B5EF4-FFF2-40B4-BE49-F238E27FC236}">
                <a16:creationId xmlns:a16="http://schemas.microsoft.com/office/drawing/2014/main" id="{47ED997D-4183-8C47-3135-B4163E3D4E6C}"/>
              </a:ext>
            </a:extLst>
          </p:cNvPr>
          <p:cNvSpPr txBox="1"/>
          <p:nvPr/>
        </p:nvSpPr>
        <p:spPr>
          <a:xfrm>
            <a:off x="1385491" y="373750"/>
            <a:ext cx="5932719" cy="1360565"/>
          </a:xfrm>
          <a:prstGeom prst="rect">
            <a:avLst/>
          </a:prstGeom>
        </p:spPr>
        <p:txBody>
          <a:bodyPr wrap="square" lIns="0" tIns="0" rIns="0" bIns="0" rtlCol="0" anchor="t">
            <a:spAutoFit/>
          </a:bodyPr>
          <a:lstStyle/>
          <a:p>
            <a:pPr algn="l">
              <a:lnSpc>
                <a:spcPts val="11168"/>
              </a:lnSpc>
              <a:spcBef>
                <a:spcPct val="0"/>
              </a:spcBef>
            </a:pPr>
            <a:r>
              <a:rPr lang="en-US" sz="7977" b="1" dirty="0" err="1">
                <a:solidFill>
                  <a:srgbClr val="FFFFFF"/>
                </a:solidFill>
                <a:latin typeface="Aptos Heavy"/>
                <a:ea typeface="Aptos Heavy"/>
                <a:cs typeface="Aptos Heavy"/>
                <a:sym typeface="Aptos Heavy"/>
              </a:rPr>
              <a:t>Kuunnellen</a:t>
            </a:r>
            <a:endParaRPr lang="en-US" sz="7977" b="1" dirty="0">
              <a:solidFill>
                <a:srgbClr val="FFFFFF"/>
              </a:solidFill>
              <a:latin typeface="Aptos Heavy"/>
              <a:ea typeface="Aptos Heavy"/>
              <a:cs typeface="Aptos Heavy"/>
              <a:sym typeface="Aptos Heavy"/>
            </a:endParaRPr>
          </a:p>
        </p:txBody>
      </p:sp>
      <p:sp>
        <p:nvSpPr>
          <p:cNvPr id="28" name="TextBox 28">
            <a:extLst>
              <a:ext uri="{FF2B5EF4-FFF2-40B4-BE49-F238E27FC236}">
                <a16:creationId xmlns:a16="http://schemas.microsoft.com/office/drawing/2014/main" id="{1EF915EA-F91C-F35F-ADEC-C80F75735919}"/>
              </a:ext>
            </a:extLst>
          </p:cNvPr>
          <p:cNvSpPr txBox="1"/>
          <p:nvPr/>
        </p:nvSpPr>
        <p:spPr>
          <a:xfrm>
            <a:off x="7433866" y="935654"/>
            <a:ext cx="9541827" cy="645172"/>
          </a:xfrm>
          <a:prstGeom prst="rect">
            <a:avLst/>
          </a:prstGeom>
        </p:spPr>
        <p:txBody>
          <a:bodyPr lIns="0" tIns="0" rIns="0" bIns="0" rtlCol="0" anchor="t">
            <a:spAutoFit/>
          </a:bodyPr>
          <a:lstStyle/>
          <a:p>
            <a:pPr algn="l">
              <a:lnSpc>
                <a:spcPts val="5389"/>
              </a:lnSpc>
              <a:spcBef>
                <a:spcPct val="0"/>
              </a:spcBef>
            </a:pPr>
            <a:r>
              <a:rPr lang="en-US" sz="3849">
                <a:solidFill>
                  <a:srgbClr val="FFFFFF"/>
                </a:solidFill>
                <a:latin typeface="Aptos Serif"/>
                <a:ea typeface="Aptos Serif"/>
                <a:cs typeface="Aptos Serif"/>
                <a:sym typeface="Aptos Serif"/>
              </a:rPr>
              <a:t>Oulun hiippakunnan strategia 2027–2032</a:t>
            </a:r>
          </a:p>
        </p:txBody>
      </p:sp>
      <p:sp>
        <p:nvSpPr>
          <p:cNvPr id="39" name="Freeform 39">
            <a:extLst>
              <a:ext uri="{FF2B5EF4-FFF2-40B4-BE49-F238E27FC236}">
                <a16:creationId xmlns:a16="http://schemas.microsoft.com/office/drawing/2014/main" id="{D94CF574-5A36-9C87-C325-CF674B94537D}"/>
              </a:ext>
            </a:extLst>
          </p:cNvPr>
          <p:cNvSpPr/>
          <p:nvPr/>
        </p:nvSpPr>
        <p:spPr>
          <a:xfrm>
            <a:off x="2730922" y="9117642"/>
            <a:ext cx="3399225" cy="807408"/>
          </a:xfrm>
          <a:custGeom>
            <a:avLst/>
            <a:gdLst/>
            <a:ahLst/>
            <a:cxnLst/>
            <a:rect l="l" t="t" r="r" b="b"/>
            <a:pathLst>
              <a:path w="3399225" h="807408">
                <a:moveTo>
                  <a:pt x="0" y="0"/>
                </a:moveTo>
                <a:lnTo>
                  <a:pt x="3399225" y="0"/>
                </a:lnTo>
                <a:lnTo>
                  <a:pt x="3399225" y="807408"/>
                </a:lnTo>
                <a:lnTo>
                  <a:pt x="0" y="8074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i-FI"/>
          </a:p>
        </p:txBody>
      </p:sp>
      <p:sp>
        <p:nvSpPr>
          <p:cNvPr id="45" name="TextBox 45">
            <a:extLst>
              <a:ext uri="{FF2B5EF4-FFF2-40B4-BE49-F238E27FC236}">
                <a16:creationId xmlns:a16="http://schemas.microsoft.com/office/drawing/2014/main" id="{E558877F-A6D2-8A91-0270-96927D01BA7D}"/>
              </a:ext>
            </a:extLst>
          </p:cNvPr>
          <p:cNvSpPr txBox="1"/>
          <p:nvPr/>
        </p:nvSpPr>
        <p:spPr>
          <a:xfrm>
            <a:off x="1434489" y="3069426"/>
            <a:ext cx="15541203" cy="4924425"/>
          </a:xfrm>
          <a:prstGeom prst="rect">
            <a:avLst/>
          </a:prstGeom>
        </p:spPr>
        <p:txBody>
          <a:bodyPr wrap="square" lIns="0" tIns="0" rIns="0" bIns="0" rtlCol="0" anchor="t">
            <a:spAutoFit/>
          </a:bodyPr>
          <a:lstStyle/>
          <a:p>
            <a:pPr algn="l"/>
            <a:r>
              <a:rPr lang="en-US" sz="4000" b="1" dirty="0">
                <a:solidFill>
                  <a:srgbClr val="112077"/>
                </a:solidFill>
                <a:latin typeface="Aptos" panose="020B0004020202020204" pitchFamily="34" charset="0"/>
                <a:ea typeface="Aptos Serif Bold"/>
                <a:cs typeface="Aptos Serif Bold"/>
                <a:sym typeface="Aptos Serif Bold"/>
              </a:rPr>
              <a:t>Missio</a:t>
            </a:r>
          </a:p>
          <a:p>
            <a:pPr algn="l">
              <a:spcBef>
                <a:spcPct val="0"/>
              </a:spcBef>
            </a:pPr>
            <a:r>
              <a:rPr lang="en-US" sz="4000" b="1" dirty="0" err="1">
                <a:solidFill>
                  <a:srgbClr val="000000"/>
                </a:solidFill>
                <a:latin typeface="Aptos" panose="020B0004020202020204" pitchFamily="34" charset="0"/>
                <a:ea typeface="Aptos Semi-Bold"/>
                <a:cs typeface="Aptos Semi-Bold"/>
                <a:sym typeface="Aptos Semi-Bold"/>
              </a:rPr>
              <a:t>Oulun</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hiippakunta</a:t>
            </a:r>
            <a:r>
              <a:rPr lang="en-US" sz="4000" b="1" dirty="0">
                <a:solidFill>
                  <a:srgbClr val="000000"/>
                </a:solidFill>
                <a:latin typeface="Aptos" panose="020B0004020202020204" pitchFamily="34" charset="0"/>
                <a:ea typeface="Aptos Semi-Bold"/>
                <a:cs typeface="Aptos Semi-Bold"/>
                <a:sym typeface="Aptos Semi-Bold"/>
              </a:rPr>
              <a:t> ja </a:t>
            </a:r>
            <a:r>
              <a:rPr lang="en-US" sz="4000" b="1" dirty="0" err="1">
                <a:solidFill>
                  <a:srgbClr val="000000"/>
                </a:solidFill>
                <a:latin typeface="Aptos" panose="020B0004020202020204" pitchFamily="34" charset="0"/>
                <a:ea typeface="Aptos Semi-Bold"/>
                <a:cs typeface="Aptos Semi-Bold"/>
                <a:sym typeface="Aptos Semi-Bold"/>
              </a:rPr>
              <a:t>sen</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seurakunnat</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kukin</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alueellaan</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julistavat</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Jumalan</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sanaa</a:t>
            </a:r>
            <a:r>
              <a:rPr lang="en-US" sz="4000" b="1" dirty="0">
                <a:solidFill>
                  <a:srgbClr val="000000"/>
                </a:solidFill>
                <a:latin typeface="Aptos" panose="020B0004020202020204" pitchFamily="34" charset="0"/>
                <a:ea typeface="Aptos Semi-Bold"/>
                <a:cs typeface="Aptos Semi-Bold"/>
                <a:sym typeface="Aptos Semi-Bold"/>
              </a:rPr>
              <a:t> ja </a:t>
            </a:r>
            <a:r>
              <a:rPr lang="en-US" sz="4000" b="1" dirty="0" err="1">
                <a:solidFill>
                  <a:srgbClr val="000000"/>
                </a:solidFill>
                <a:latin typeface="Aptos" panose="020B0004020202020204" pitchFamily="34" charset="0"/>
                <a:ea typeface="Aptos Semi-Bold"/>
                <a:cs typeface="Aptos Semi-Bold"/>
                <a:sym typeface="Aptos Semi-Bold"/>
              </a:rPr>
              <a:t>jakavat</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sakramentteja</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sekä</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toimivat</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kristillisen</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sanoman</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levittämiseksi</a:t>
            </a:r>
            <a:r>
              <a:rPr lang="en-US" sz="4000" b="1" dirty="0">
                <a:solidFill>
                  <a:srgbClr val="000000"/>
                </a:solidFill>
                <a:latin typeface="Aptos" panose="020B0004020202020204" pitchFamily="34" charset="0"/>
                <a:ea typeface="Aptos Semi-Bold"/>
                <a:cs typeface="Aptos Semi-Bold"/>
                <a:sym typeface="Aptos Semi-Bold"/>
              </a:rPr>
              <a:t> ja </a:t>
            </a:r>
            <a:r>
              <a:rPr lang="en-US" sz="4000" b="1" dirty="0" err="1">
                <a:solidFill>
                  <a:srgbClr val="000000"/>
                </a:solidFill>
                <a:latin typeface="Aptos" panose="020B0004020202020204" pitchFamily="34" charset="0"/>
                <a:ea typeface="Aptos Semi-Bold"/>
                <a:cs typeface="Aptos Semi-Bold"/>
                <a:sym typeface="Aptos Semi-Bold"/>
              </a:rPr>
              <a:t>lähimmäisenrakkauden</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toteuttamiseksi</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Tässä</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kaikessa</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Oulun</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tuomiokapituli</a:t>
            </a:r>
            <a:r>
              <a:rPr lang="en-US" sz="4000" b="1" dirty="0">
                <a:solidFill>
                  <a:srgbClr val="000000"/>
                </a:solidFill>
                <a:latin typeface="Aptos" panose="020B0004020202020204" pitchFamily="34" charset="0"/>
                <a:ea typeface="Aptos Semi-Bold"/>
                <a:cs typeface="Aptos Semi-Bold"/>
                <a:sym typeface="Aptos Semi-Bold"/>
              </a:rPr>
              <a:t> on </a:t>
            </a:r>
            <a:r>
              <a:rPr lang="en-US" sz="4000" b="1" dirty="0" err="1">
                <a:solidFill>
                  <a:srgbClr val="000000"/>
                </a:solidFill>
                <a:latin typeface="Aptos" panose="020B0004020202020204" pitchFamily="34" charset="0"/>
                <a:ea typeface="Aptos Semi-Bold"/>
                <a:cs typeface="Aptos Semi-Bold"/>
                <a:sym typeface="Aptos Semi-Bold"/>
              </a:rPr>
              <a:t>mukana</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seurakuntia</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tukien</a:t>
            </a:r>
            <a:r>
              <a:rPr lang="en-US" sz="4000" b="1" dirty="0">
                <a:solidFill>
                  <a:srgbClr val="000000"/>
                </a:solidFill>
                <a:latin typeface="Aptos" panose="020B0004020202020204" pitchFamily="34" charset="0"/>
                <a:ea typeface="Aptos Semi-Bold"/>
                <a:cs typeface="Aptos Semi-Bold"/>
                <a:sym typeface="Aptos Semi-Bold"/>
              </a:rPr>
              <a:t> ja </a:t>
            </a:r>
            <a:r>
              <a:rPr lang="en-US" sz="4000" b="1" dirty="0" err="1">
                <a:solidFill>
                  <a:srgbClr val="000000"/>
                </a:solidFill>
                <a:latin typeface="Aptos" panose="020B0004020202020204" pitchFamily="34" charset="0"/>
                <a:ea typeface="Aptos Semi-Bold"/>
                <a:cs typeface="Aptos Semi-Bold"/>
                <a:sym typeface="Aptos Semi-Bold"/>
              </a:rPr>
              <a:t>rohkaisten</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koulutuksen</a:t>
            </a:r>
            <a:r>
              <a:rPr lang="en-US" sz="4000" b="1" dirty="0">
                <a:solidFill>
                  <a:srgbClr val="000000"/>
                </a:solidFill>
                <a:latin typeface="Aptos" panose="020B0004020202020204" pitchFamily="34" charset="0"/>
                <a:ea typeface="Aptos Semi-Bold"/>
                <a:cs typeface="Aptos Semi-Bold"/>
                <a:sym typeface="Aptos Semi-Bold"/>
              </a:rPr>
              <a:t> ja </a:t>
            </a:r>
            <a:r>
              <a:rPr lang="en-US" sz="4000" b="1" dirty="0" err="1">
                <a:solidFill>
                  <a:srgbClr val="000000"/>
                </a:solidFill>
                <a:latin typeface="Aptos" panose="020B0004020202020204" pitchFamily="34" charset="0"/>
                <a:ea typeface="Aptos Semi-Bold"/>
                <a:cs typeface="Aptos Semi-Bold"/>
                <a:sym typeface="Aptos Semi-Bold"/>
              </a:rPr>
              <a:t>neuvonnan</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työn</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tuen</a:t>
            </a:r>
            <a:r>
              <a:rPr lang="en-US" sz="4000" b="1" dirty="0">
                <a:solidFill>
                  <a:srgbClr val="000000"/>
                </a:solidFill>
                <a:latin typeface="Aptos" panose="020B0004020202020204" pitchFamily="34" charset="0"/>
                <a:ea typeface="Aptos Semi-Bold"/>
                <a:cs typeface="Aptos Semi-Bold"/>
                <a:sym typeface="Aptos Semi-Bold"/>
              </a:rPr>
              <a:t> ja </a:t>
            </a:r>
            <a:r>
              <a:rPr lang="en-US" sz="4000" b="1" dirty="0" err="1">
                <a:solidFill>
                  <a:srgbClr val="000000"/>
                </a:solidFill>
                <a:latin typeface="Aptos" panose="020B0004020202020204" pitchFamily="34" charset="0"/>
                <a:ea typeface="Aptos Semi-Bold"/>
                <a:cs typeface="Aptos Semi-Bold"/>
                <a:sym typeface="Aptos Semi-Bold"/>
              </a:rPr>
              <a:t>hallinnollisten</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perustehtäviensä</a:t>
            </a:r>
            <a:r>
              <a:rPr lang="en-US" sz="4000" b="1" dirty="0">
                <a:solidFill>
                  <a:srgbClr val="000000"/>
                </a:solidFill>
                <a:latin typeface="Aptos" panose="020B0004020202020204" pitchFamily="34" charset="0"/>
                <a:ea typeface="Aptos Semi-Bold"/>
                <a:cs typeface="Aptos Semi-Bold"/>
                <a:sym typeface="Aptos Semi-Bold"/>
              </a:rPr>
              <a:t> </a:t>
            </a:r>
            <a:r>
              <a:rPr lang="en-US" sz="4000" b="1" dirty="0" err="1">
                <a:solidFill>
                  <a:srgbClr val="000000"/>
                </a:solidFill>
                <a:latin typeface="Aptos" panose="020B0004020202020204" pitchFamily="34" charset="0"/>
                <a:ea typeface="Aptos Semi-Bold"/>
                <a:cs typeface="Aptos Semi-Bold"/>
                <a:sym typeface="Aptos Semi-Bold"/>
              </a:rPr>
              <a:t>kautta</a:t>
            </a:r>
            <a:r>
              <a:rPr lang="en-US" sz="4000" b="1" dirty="0">
                <a:solidFill>
                  <a:srgbClr val="000000"/>
                </a:solidFill>
                <a:latin typeface="Aptos" panose="020B0004020202020204" pitchFamily="34" charset="0"/>
                <a:ea typeface="Aptos Semi-Bold"/>
                <a:cs typeface="Aptos Semi-Bold"/>
                <a:sym typeface="Aptos Semi-Bold"/>
              </a:rPr>
              <a:t>.</a:t>
            </a:r>
          </a:p>
          <a:p>
            <a:pPr algn="l">
              <a:spcBef>
                <a:spcPct val="0"/>
              </a:spcBef>
            </a:pPr>
            <a:endParaRPr lang="en-US" sz="4000" b="1" dirty="0">
              <a:solidFill>
                <a:srgbClr val="000000"/>
              </a:solidFill>
              <a:latin typeface="Aptos" panose="020B0004020202020204" pitchFamily="34" charset="0"/>
              <a:ea typeface="Aptos Semi-Bold"/>
              <a:cs typeface="Aptos Semi-Bold"/>
              <a:sym typeface="Aptos Semi-Bold"/>
            </a:endParaRPr>
          </a:p>
        </p:txBody>
      </p:sp>
    </p:spTree>
    <p:extLst>
      <p:ext uri="{BB962C8B-B14F-4D97-AF65-F5344CB8AC3E}">
        <p14:creationId xmlns:p14="http://schemas.microsoft.com/office/powerpoint/2010/main" val="2586587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3137D-6D4A-E3D2-3A78-0EB86CDC740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EB64480-D7E2-BAEF-E6F4-54BA021A4E23}"/>
              </a:ext>
            </a:extLst>
          </p:cNvPr>
          <p:cNvSpPr/>
          <p:nvPr/>
        </p:nvSpPr>
        <p:spPr>
          <a:xfrm>
            <a:off x="0" y="6902288"/>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i-FI"/>
          </a:p>
        </p:txBody>
      </p:sp>
      <p:grpSp>
        <p:nvGrpSpPr>
          <p:cNvPr id="3" name="Group 3">
            <a:extLst>
              <a:ext uri="{FF2B5EF4-FFF2-40B4-BE49-F238E27FC236}">
                <a16:creationId xmlns:a16="http://schemas.microsoft.com/office/drawing/2014/main" id="{0FC46096-B1AA-133E-4896-B6876B6FB7DD}"/>
              </a:ext>
            </a:extLst>
          </p:cNvPr>
          <p:cNvGrpSpPr/>
          <p:nvPr/>
        </p:nvGrpSpPr>
        <p:grpSpPr>
          <a:xfrm>
            <a:off x="913869" y="2839256"/>
            <a:ext cx="16854965" cy="5580844"/>
            <a:chOff x="0" y="0"/>
            <a:chExt cx="1459254" cy="1005969"/>
          </a:xfrm>
        </p:grpSpPr>
        <p:sp>
          <p:nvSpPr>
            <p:cNvPr id="4" name="Freeform 4">
              <a:extLst>
                <a:ext uri="{FF2B5EF4-FFF2-40B4-BE49-F238E27FC236}">
                  <a16:creationId xmlns:a16="http://schemas.microsoft.com/office/drawing/2014/main" id="{2880D547-6F95-C077-1807-D6F11D65DF35}"/>
                </a:ext>
              </a:extLst>
            </p:cNvPr>
            <p:cNvSpPr/>
            <p:nvPr/>
          </p:nvSpPr>
          <p:spPr>
            <a:xfrm>
              <a:off x="0" y="0"/>
              <a:ext cx="1459254" cy="1005969"/>
            </a:xfrm>
            <a:custGeom>
              <a:avLst/>
              <a:gdLst/>
              <a:ahLst/>
              <a:cxnLst/>
              <a:rect l="l" t="t" r="r" b="b"/>
              <a:pathLst>
                <a:path w="1459254" h="1005969">
                  <a:moveTo>
                    <a:pt x="71263" y="0"/>
                  </a:moveTo>
                  <a:lnTo>
                    <a:pt x="1387991" y="0"/>
                  </a:lnTo>
                  <a:cubicBezTo>
                    <a:pt x="1427348" y="0"/>
                    <a:pt x="1459254" y="31905"/>
                    <a:pt x="1459254" y="71263"/>
                  </a:cubicBezTo>
                  <a:lnTo>
                    <a:pt x="1459254" y="934706"/>
                  </a:lnTo>
                  <a:cubicBezTo>
                    <a:pt x="1459254" y="974063"/>
                    <a:pt x="1427348" y="1005969"/>
                    <a:pt x="1387991" y="1005969"/>
                  </a:cubicBezTo>
                  <a:lnTo>
                    <a:pt x="71263" y="1005969"/>
                  </a:lnTo>
                  <a:cubicBezTo>
                    <a:pt x="31905" y="1005969"/>
                    <a:pt x="0" y="974063"/>
                    <a:pt x="0" y="934706"/>
                  </a:cubicBezTo>
                  <a:lnTo>
                    <a:pt x="0" y="71263"/>
                  </a:lnTo>
                  <a:cubicBezTo>
                    <a:pt x="0" y="31905"/>
                    <a:pt x="31905" y="0"/>
                    <a:pt x="71263" y="0"/>
                  </a:cubicBezTo>
                  <a:close/>
                </a:path>
              </a:pathLst>
            </a:custGeom>
            <a:solidFill>
              <a:srgbClr val="E5F3FA"/>
            </a:solidFill>
          </p:spPr>
          <p:txBody>
            <a:bodyPr/>
            <a:lstStyle/>
            <a:p>
              <a:endParaRPr lang="fi-FI"/>
            </a:p>
          </p:txBody>
        </p:sp>
        <p:sp>
          <p:nvSpPr>
            <p:cNvPr id="5" name="TextBox 5">
              <a:extLst>
                <a:ext uri="{FF2B5EF4-FFF2-40B4-BE49-F238E27FC236}">
                  <a16:creationId xmlns:a16="http://schemas.microsoft.com/office/drawing/2014/main" id="{3C4A209C-E288-97B0-9769-8D84A8B10DB1}"/>
                </a:ext>
              </a:extLst>
            </p:cNvPr>
            <p:cNvSpPr txBox="1"/>
            <p:nvPr/>
          </p:nvSpPr>
          <p:spPr>
            <a:xfrm>
              <a:off x="0" y="9525"/>
              <a:ext cx="1459254" cy="996444"/>
            </a:xfrm>
            <a:prstGeom prst="rect">
              <a:avLst/>
            </a:prstGeom>
          </p:spPr>
          <p:txBody>
            <a:bodyPr lIns="50800" tIns="50800" rIns="50800" bIns="50800" rtlCol="0" anchor="ctr"/>
            <a:lstStyle/>
            <a:p>
              <a:pPr algn="ctr">
                <a:lnSpc>
                  <a:spcPts val="2240"/>
                </a:lnSpc>
              </a:pPr>
              <a:endParaRPr/>
            </a:p>
          </p:txBody>
        </p:sp>
      </p:grpSp>
      <p:sp>
        <p:nvSpPr>
          <p:cNvPr id="20" name="Freeform 20">
            <a:extLst>
              <a:ext uri="{FF2B5EF4-FFF2-40B4-BE49-F238E27FC236}">
                <a16:creationId xmlns:a16="http://schemas.microsoft.com/office/drawing/2014/main" id="{B34941B7-B581-CBAE-564A-9B3EB097DBA3}"/>
              </a:ext>
            </a:extLst>
          </p:cNvPr>
          <p:cNvSpPr/>
          <p:nvPr/>
        </p:nvSpPr>
        <p:spPr>
          <a:xfrm>
            <a:off x="2041874" y="7256047"/>
            <a:ext cx="874040" cy="874040"/>
          </a:xfrm>
          <a:custGeom>
            <a:avLst/>
            <a:gdLst/>
            <a:ahLst/>
            <a:cxnLst/>
            <a:rect l="l" t="t" r="r" b="b"/>
            <a:pathLst>
              <a:path w="874040" h="874040">
                <a:moveTo>
                  <a:pt x="0" y="0"/>
                </a:moveTo>
                <a:lnTo>
                  <a:pt x="874040" y="0"/>
                </a:lnTo>
                <a:lnTo>
                  <a:pt x="874040" y="874040"/>
                </a:lnTo>
                <a:lnTo>
                  <a:pt x="0" y="8740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24" name="Group 24">
            <a:extLst>
              <a:ext uri="{FF2B5EF4-FFF2-40B4-BE49-F238E27FC236}">
                <a16:creationId xmlns:a16="http://schemas.microsoft.com/office/drawing/2014/main" id="{86C9050E-4708-8BEB-E4C9-968EB3025E31}"/>
              </a:ext>
            </a:extLst>
          </p:cNvPr>
          <p:cNvGrpSpPr/>
          <p:nvPr/>
        </p:nvGrpSpPr>
        <p:grpSpPr>
          <a:xfrm>
            <a:off x="0" y="0"/>
            <a:ext cx="18288000" cy="2212975"/>
            <a:chOff x="0" y="0"/>
            <a:chExt cx="4816593" cy="582841"/>
          </a:xfrm>
        </p:grpSpPr>
        <p:sp>
          <p:nvSpPr>
            <p:cNvPr id="25" name="Freeform 25">
              <a:extLst>
                <a:ext uri="{FF2B5EF4-FFF2-40B4-BE49-F238E27FC236}">
                  <a16:creationId xmlns:a16="http://schemas.microsoft.com/office/drawing/2014/main" id="{4F75BCCE-E68C-4E7D-862E-2E76E7246E58}"/>
                </a:ext>
              </a:extLst>
            </p:cNvPr>
            <p:cNvSpPr/>
            <p:nvPr/>
          </p:nvSpPr>
          <p:spPr>
            <a:xfrm>
              <a:off x="0" y="0"/>
              <a:ext cx="4816592" cy="582841"/>
            </a:xfrm>
            <a:custGeom>
              <a:avLst/>
              <a:gdLst/>
              <a:ahLst/>
              <a:cxnLst/>
              <a:rect l="l" t="t" r="r" b="b"/>
              <a:pathLst>
                <a:path w="4816592" h="582841">
                  <a:moveTo>
                    <a:pt x="0" y="0"/>
                  </a:moveTo>
                  <a:lnTo>
                    <a:pt x="4816592" y="0"/>
                  </a:lnTo>
                  <a:lnTo>
                    <a:pt x="4816592" y="582841"/>
                  </a:lnTo>
                  <a:lnTo>
                    <a:pt x="0" y="582841"/>
                  </a:lnTo>
                  <a:close/>
                </a:path>
              </a:pathLst>
            </a:custGeom>
            <a:solidFill>
              <a:srgbClr val="112077"/>
            </a:solidFill>
          </p:spPr>
          <p:txBody>
            <a:bodyPr/>
            <a:lstStyle/>
            <a:p>
              <a:endParaRPr lang="fi-FI"/>
            </a:p>
          </p:txBody>
        </p:sp>
        <p:sp>
          <p:nvSpPr>
            <p:cNvPr id="26" name="TextBox 26">
              <a:extLst>
                <a:ext uri="{FF2B5EF4-FFF2-40B4-BE49-F238E27FC236}">
                  <a16:creationId xmlns:a16="http://schemas.microsoft.com/office/drawing/2014/main" id="{D0F4E20C-1679-FF36-2D2D-0F047C78F26D}"/>
                </a:ext>
              </a:extLst>
            </p:cNvPr>
            <p:cNvSpPr txBox="1"/>
            <p:nvPr/>
          </p:nvSpPr>
          <p:spPr>
            <a:xfrm>
              <a:off x="0" y="-38100"/>
              <a:ext cx="4816593" cy="620941"/>
            </a:xfrm>
            <a:prstGeom prst="rect">
              <a:avLst/>
            </a:prstGeom>
          </p:spPr>
          <p:txBody>
            <a:bodyPr lIns="50800" tIns="50800" rIns="50800" bIns="50800" rtlCol="0" anchor="ctr"/>
            <a:lstStyle/>
            <a:p>
              <a:pPr algn="ctr">
                <a:lnSpc>
                  <a:spcPts val="2659"/>
                </a:lnSpc>
              </a:pPr>
              <a:endParaRPr/>
            </a:p>
          </p:txBody>
        </p:sp>
      </p:grpSp>
      <p:sp>
        <p:nvSpPr>
          <p:cNvPr id="27" name="TextBox 27">
            <a:extLst>
              <a:ext uri="{FF2B5EF4-FFF2-40B4-BE49-F238E27FC236}">
                <a16:creationId xmlns:a16="http://schemas.microsoft.com/office/drawing/2014/main" id="{08CE1274-9130-45C2-F145-28A074130DFF}"/>
              </a:ext>
            </a:extLst>
          </p:cNvPr>
          <p:cNvSpPr txBox="1"/>
          <p:nvPr/>
        </p:nvSpPr>
        <p:spPr>
          <a:xfrm>
            <a:off x="1385491" y="373750"/>
            <a:ext cx="5932719" cy="1360565"/>
          </a:xfrm>
          <a:prstGeom prst="rect">
            <a:avLst/>
          </a:prstGeom>
        </p:spPr>
        <p:txBody>
          <a:bodyPr wrap="square" lIns="0" tIns="0" rIns="0" bIns="0" rtlCol="0" anchor="t">
            <a:spAutoFit/>
          </a:bodyPr>
          <a:lstStyle/>
          <a:p>
            <a:pPr algn="l">
              <a:lnSpc>
                <a:spcPts val="11168"/>
              </a:lnSpc>
              <a:spcBef>
                <a:spcPct val="0"/>
              </a:spcBef>
            </a:pPr>
            <a:r>
              <a:rPr lang="en-US" sz="7977" b="1" dirty="0" err="1">
                <a:solidFill>
                  <a:srgbClr val="FFFFFF"/>
                </a:solidFill>
                <a:latin typeface="Aptos Heavy"/>
                <a:ea typeface="Aptos Heavy"/>
                <a:cs typeface="Aptos Heavy"/>
                <a:sym typeface="Aptos Heavy"/>
              </a:rPr>
              <a:t>Kuunnellen</a:t>
            </a:r>
            <a:endParaRPr lang="en-US" sz="7977" b="1" dirty="0">
              <a:solidFill>
                <a:srgbClr val="FFFFFF"/>
              </a:solidFill>
              <a:latin typeface="Aptos Heavy"/>
              <a:ea typeface="Aptos Heavy"/>
              <a:cs typeface="Aptos Heavy"/>
              <a:sym typeface="Aptos Heavy"/>
            </a:endParaRPr>
          </a:p>
        </p:txBody>
      </p:sp>
      <p:sp>
        <p:nvSpPr>
          <p:cNvPr id="28" name="TextBox 28">
            <a:extLst>
              <a:ext uri="{FF2B5EF4-FFF2-40B4-BE49-F238E27FC236}">
                <a16:creationId xmlns:a16="http://schemas.microsoft.com/office/drawing/2014/main" id="{987A1A7F-136A-AF2C-64BD-0ED9711F50D3}"/>
              </a:ext>
            </a:extLst>
          </p:cNvPr>
          <p:cNvSpPr txBox="1"/>
          <p:nvPr/>
        </p:nvSpPr>
        <p:spPr>
          <a:xfrm>
            <a:off x="7433866" y="935654"/>
            <a:ext cx="9541827" cy="645172"/>
          </a:xfrm>
          <a:prstGeom prst="rect">
            <a:avLst/>
          </a:prstGeom>
        </p:spPr>
        <p:txBody>
          <a:bodyPr lIns="0" tIns="0" rIns="0" bIns="0" rtlCol="0" anchor="t">
            <a:spAutoFit/>
          </a:bodyPr>
          <a:lstStyle/>
          <a:p>
            <a:pPr algn="l">
              <a:lnSpc>
                <a:spcPts val="5389"/>
              </a:lnSpc>
              <a:spcBef>
                <a:spcPct val="0"/>
              </a:spcBef>
            </a:pPr>
            <a:r>
              <a:rPr lang="en-US" sz="3849">
                <a:solidFill>
                  <a:srgbClr val="FFFFFF"/>
                </a:solidFill>
                <a:latin typeface="Aptos Serif"/>
                <a:ea typeface="Aptos Serif"/>
                <a:cs typeface="Aptos Serif"/>
                <a:sym typeface="Aptos Serif"/>
              </a:rPr>
              <a:t>Oulun hiippakunnan strategia 2027–2032</a:t>
            </a:r>
          </a:p>
        </p:txBody>
      </p:sp>
      <p:sp>
        <p:nvSpPr>
          <p:cNvPr id="39" name="Freeform 39">
            <a:extLst>
              <a:ext uri="{FF2B5EF4-FFF2-40B4-BE49-F238E27FC236}">
                <a16:creationId xmlns:a16="http://schemas.microsoft.com/office/drawing/2014/main" id="{78405C4D-73CB-5B7E-412C-75743BBDF368}"/>
              </a:ext>
            </a:extLst>
          </p:cNvPr>
          <p:cNvSpPr/>
          <p:nvPr/>
        </p:nvSpPr>
        <p:spPr>
          <a:xfrm>
            <a:off x="2730922" y="9117642"/>
            <a:ext cx="3399225" cy="807408"/>
          </a:xfrm>
          <a:custGeom>
            <a:avLst/>
            <a:gdLst/>
            <a:ahLst/>
            <a:cxnLst/>
            <a:rect l="l" t="t" r="r" b="b"/>
            <a:pathLst>
              <a:path w="3399225" h="807408">
                <a:moveTo>
                  <a:pt x="0" y="0"/>
                </a:moveTo>
                <a:lnTo>
                  <a:pt x="3399225" y="0"/>
                </a:lnTo>
                <a:lnTo>
                  <a:pt x="3399225" y="807408"/>
                </a:lnTo>
                <a:lnTo>
                  <a:pt x="0" y="8074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i-FI"/>
          </a:p>
        </p:txBody>
      </p:sp>
      <p:sp>
        <p:nvSpPr>
          <p:cNvPr id="45" name="TextBox 45">
            <a:extLst>
              <a:ext uri="{FF2B5EF4-FFF2-40B4-BE49-F238E27FC236}">
                <a16:creationId xmlns:a16="http://schemas.microsoft.com/office/drawing/2014/main" id="{1E5BDE9A-B68E-CC9C-569F-F2317E18D511}"/>
              </a:ext>
            </a:extLst>
          </p:cNvPr>
          <p:cNvSpPr txBox="1"/>
          <p:nvPr/>
        </p:nvSpPr>
        <p:spPr>
          <a:xfrm>
            <a:off x="1434489" y="3069426"/>
            <a:ext cx="15541203" cy="4257576"/>
          </a:xfrm>
          <a:prstGeom prst="rect">
            <a:avLst/>
          </a:prstGeom>
        </p:spPr>
        <p:txBody>
          <a:bodyPr wrap="square" lIns="0" tIns="0" rIns="0" bIns="0" rtlCol="0" anchor="t">
            <a:spAutoFit/>
          </a:bodyPr>
          <a:lstStyle/>
          <a:p>
            <a:pPr>
              <a:lnSpc>
                <a:spcPts val="4373"/>
              </a:lnSpc>
            </a:pPr>
            <a:r>
              <a:rPr lang="en-US" sz="4800" b="1" dirty="0">
                <a:solidFill>
                  <a:srgbClr val="112077"/>
                </a:solidFill>
                <a:latin typeface="Aptos Serif Bold"/>
                <a:ea typeface="Aptos Serif Bold"/>
                <a:cs typeface="Aptos Serif Bold"/>
                <a:sym typeface="Aptos Serif Bold"/>
              </a:rPr>
              <a:t>Visio</a:t>
            </a:r>
          </a:p>
          <a:p>
            <a:pPr>
              <a:spcBef>
                <a:spcPct val="0"/>
              </a:spcBef>
            </a:pPr>
            <a:r>
              <a:rPr lang="en-US" sz="4000" b="1" dirty="0" err="1">
                <a:solidFill>
                  <a:srgbClr val="000000"/>
                </a:solidFill>
                <a:latin typeface="Aptos" panose="020B0004020202020204" pitchFamily="34" charset="0"/>
                <a:sym typeface="Aptos Semi-Bold"/>
              </a:rPr>
              <a:t>Rakennamme</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täällä</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pohjoisessa</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kirkkoa</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joka</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kuuntelee</a:t>
            </a:r>
            <a:r>
              <a:rPr lang="en-US" sz="4000" b="1" dirty="0">
                <a:solidFill>
                  <a:srgbClr val="000000"/>
                </a:solidFill>
                <a:latin typeface="Aptos" panose="020B0004020202020204" pitchFamily="34" charset="0"/>
                <a:sym typeface="Aptos Semi-Bold"/>
              </a:rPr>
              <a:t> Jumalaa ja </a:t>
            </a:r>
            <a:r>
              <a:rPr lang="en-US" sz="4000" b="1" dirty="0" err="1">
                <a:solidFill>
                  <a:srgbClr val="000000"/>
                </a:solidFill>
                <a:latin typeface="Aptos" panose="020B0004020202020204" pitchFamily="34" charset="0"/>
                <a:sym typeface="Aptos Semi-Bold"/>
              </a:rPr>
              <a:t>ihmistä</a:t>
            </a:r>
            <a:r>
              <a:rPr lang="en-US" sz="4000" b="1" dirty="0">
                <a:solidFill>
                  <a:srgbClr val="000000"/>
                </a:solidFill>
                <a:latin typeface="Aptos" panose="020B0004020202020204" pitchFamily="34" charset="0"/>
                <a:sym typeface="Aptos Semi-Bold"/>
              </a:rPr>
              <a:t>, on </a:t>
            </a:r>
            <a:r>
              <a:rPr lang="en-US" sz="4000" b="1" dirty="0" err="1">
                <a:solidFill>
                  <a:srgbClr val="000000"/>
                </a:solidFill>
                <a:latin typeface="Aptos" panose="020B0004020202020204" pitchFamily="34" charset="0"/>
                <a:sym typeface="Aptos Semi-Bold"/>
              </a:rPr>
              <a:t>tietoinen</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missio-naarisesta</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luonteestaan</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vah-vistaa</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toivoa</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epävarmuudes</a:t>
            </a:r>
            <a:r>
              <a:rPr lang="en-US" sz="4000" b="1" dirty="0">
                <a:solidFill>
                  <a:srgbClr val="000000"/>
                </a:solidFill>
                <a:latin typeface="Aptos" panose="020B0004020202020204" pitchFamily="34" charset="0"/>
                <a:sym typeface="Aptos Semi-Bold"/>
              </a:rPr>
              <a:t>-</a:t>
            </a:r>
          </a:p>
          <a:p>
            <a:pPr>
              <a:spcBef>
                <a:spcPct val="0"/>
              </a:spcBef>
            </a:pPr>
            <a:r>
              <a:rPr lang="en-US" sz="4000" b="1" dirty="0" err="1">
                <a:solidFill>
                  <a:srgbClr val="000000"/>
                </a:solidFill>
                <a:latin typeface="Aptos" panose="020B0004020202020204" pitchFamily="34" charset="0"/>
                <a:sym typeface="Aptos Semi-Bold"/>
              </a:rPr>
              <a:t>sa</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puolustaa</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ihmisarvoa</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sekä</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luomakuntaa</a:t>
            </a:r>
            <a:r>
              <a:rPr lang="en-US" sz="4000" b="1" dirty="0">
                <a:solidFill>
                  <a:srgbClr val="000000"/>
                </a:solidFill>
                <a:latin typeface="Aptos" panose="020B0004020202020204" pitchFamily="34" charset="0"/>
                <a:sym typeface="Aptos Semi-Bold"/>
              </a:rPr>
              <a:t> ja </a:t>
            </a:r>
            <a:r>
              <a:rPr lang="en-US" sz="4000" b="1" dirty="0" err="1">
                <a:solidFill>
                  <a:srgbClr val="000000"/>
                </a:solidFill>
                <a:latin typeface="Aptos" panose="020B0004020202020204" pitchFamily="34" charset="0"/>
                <a:sym typeface="Aptos Semi-Bold"/>
              </a:rPr>
              <a:t>kulkee</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avarasti</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ihmisten</a:t>
            </a:r>
            <a:r>
              <a:rPr lang="en-US" sz="4000" b="1" dirty="0">
                <a:solidFill>
                  <a:srgbClr val="000000"/>
                </a:solidFill>
                <a:latin typeface="Aptos" panose="020B0004020202020204" pitchFamily="34" charset="0"/>
                <a:sym typeface="Aptos Semi-Bold"/>
              </a:rPr>
              <a:t> </a:t>
            </a:r>
            <a:r>
              <a:rPr lang="en-US" sz="4000" b="1" dirty="0" err="1">
                <a:solidFill>
                  <a:srgbClr val="000000"/>
                </a:solidFill>
                <a:latin typeface="Aptos" panose="020B0004020202020204" pitchFamily="34" charset="0"/>
                <a:sym typeface="Aptos Semi-Bold"/>
              </a:rPr>
              <a:t>rinnalla</a:t>
            </a:r>
            <a:r>
              <a:rPr lang="en-US" sz="4000" b="1" dirty="0">
                <a:solidFill>
                  <a:srgbClr val="000000"/>
                </a:solidFill>
                <a:latin typeface="Aptos" panose="020B0004020202020204" pitchFamily="34" charset="0"/>
                <a:sym typeface="Aptos Semi-Bold"/>
              </a:rPr>
              <a:t>.</a:t>
            </a:r>
          </a:p>
          <a:p>
            <a:pPr algn="l">
              <a:spcBef>
                <a:spcPct val="0"/>
              </a:spcBef>
            </a:pPr>
            <a:endParaRPr lang="en-US" sz="4000" b="1" dirty="0">
              <a:solidFill>
                <a:srgbClr val="000000"/>
              </a:solidFill>
              <a:latin typeface="Aptos" panose="020B0004020202020204" pitchFamily="34" charset="0"/>
              <a:ea typeface="Aptos Semi-Bold"/>
              <a:cs typeface="Aptos Semi-Bold"/>
              <a:sym typeface="Aptos Semi-Bold"/>
            </a:endParaRPr>
          </a:p>
        </p:txBody>
      </p:sp>
    </p:spTree>
    <p:extLst>
      <p:ext uri="{BB962C8B-B14F-4D97-AF65-F5344CB8AC3E}">
        <p14:creationId xmlns:p14="http://schemas.microsoft.com/office/powerpoint/2010/main" val="1689416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60DEE-C5B6-E362-DBFF-8769889CE4E6}"/>
            </a:ext>
          </a:extLst>
        </p:cNvPr>
        <p:cNvGrpSpPr/>
        <p:nvPr/>
      </p:nvGrpSpPr>
      <p:grpSpPr>
        <a:xfrm>
          <a:off x="0" y="0"/>
          <a:ext cx="0" cy="0"/>
          <a:chOff x="0" y="0"/>
          <a:chExt cx="0" cy="0"/>
        </a:xfrm>
      </p:grpSpPr>
      <p:grpSp>
        <p:nvGrpSpPr>
          <p:cNvPr id="12" name="Group 12">
            <a:extLst>
              <a:ext uri="{FF2B5EF4-FFF2-40B4-BE49-F238E27FC236}">
                <a16:creationId xmlns:a16="http://schemas.microsoft.com/office/drawing/2014/main" id="{54754C7B-E5B8-5E09-1406-D512794A7951}"/>
              </a:ext>
            </a:extLst>
          </p:cNvPr>
          <p:cNvGrpSpPr/>
          <p:nvPr/>
        </p:nvGrpSpPr>
        <p:grpSpPr>
          <a:xfrm>
            <a:off x="11814909" y="3675145"/>
            <a:ext cx="5416997" cy="2849711"/>
            <a:chOff x="0" y="0"/>
            <a:chExt cx="1189946" cy="274958"/>
          </a:xfrm>
        </p:grpSpPr>
        <p:sp>
          <p:nvSpPr>
            <p:cNvPr id="13" name="Freeform 13">
              <a:extLst>
                <a:ext uri="{FF2B5EF4-FFF2-40B4-BE49-F238E27FC236}">
                  <a16:creationId xmlns:a16="http://schemas.microsoft.com/office/drawing/2014/main" id="{91361052-44F4-0C32-F789-25C51AD839EC}"/>
                </a:ext>
              </a:extLst>
            </p:cNvPr>
            <p:cNvSpPr/>
            <p:nvPr/>
          </p:nvSpPr>
          <p:spPr>
            <a:xfrm>
              <a:off x="0" y="0"/>
              <a:ext cx="1189946" cy="274958"/>
            </a:xfrm>
            <a:custGeom>
              <a:avLst/>
              <a:gdLst/>
              <a:ahLst/>
              <a:cxnLst/>
              <a:rect l="l" t="t" r="r" b="b"/>
              <a:pathLst>
                <a:path w="1189946" h="274958">
                  <a:moveTo>
                    <a:pt x="42839" y="0"/>
                  </a:moveTo>
                  <a:lnTo>
                    <a:pt x="1147108" y="0"/>
                  </a:lnTo>
                  <a:cubicBezTo>
                    <a:pt x="1158469" y="0"/>
                    <a:pt x="1169365" y="4513"/>
                    <a:pt x="1177399" y="12547"/>
                  </a:cubicBezTo>
                  <a:cubicBezTo>
                    <a:pt x="1185433" y="20581"/>
                    <a:pt x="1189946" y="31477"/>
                    <a:pt x="1189946" y="42839"/>
                  </a:cubicBezTo>
                  <a:lnTo>
                    <a:pt x="1189946" y="232119"/>
                  </a:lnTo>
                  <a:cubicBezTo>
                    <a:pt x="1189946" y="243481"/>
                    <a:pt x="1185433" y="254377"/>
                    <a:pt x="1177399" y="262411"/>
                  </a:cubicBezTo>
                  <a:cubicBezTo>
                    <a:pt x="1169365" y="270444"/>
                    <a:pt x="1158469" y="274958"/>
                    <a:pt x="1147108" y="274958"/>
                  </a:cubicBezTo>
                  <a:lnTo>
                    <a:pt x="42839" y="274958"/>
                  </a:lnTo>
                  <a:cubicBezTo>
                    <a:pt x="31477" y="274958"/>
                    <a:pt x="20581" y="270444"/>
                    <a:pt x="12547" y="262411"/>
                  </a:cubicBezTo>
                  <a:cubicBezTo>
                    <a:pt x="4513" y="254377"/>
                    <a:pt x="0" y="243481"/>
                    <a:pt x="0" y="232119"/>
                  </a:cubicBezTo>
                  <a:lnTo>
                    <a:pt x="0" y="42839"/>
                  </a:lnTo>
                  <a:cubicBezTo>
                    <a:pt x="0" y="31477"/>
                    <a:pt x="4513" y="20581"/>
                    <a:pt x="12547" y="12547"/>
                  </a:cubicBezTo>
                  <a:cubicBezTo>
                    <a:pt x="20581" y="4513"/>
                    <a:pt x="31477" y="0"/>
                    <a:pt x="42839" y="0"/>
                  </a:cubicBezTo>
                  <a:close/>
                </a:path>
              </a:pathLst>
            </a:custGeom>
            <a:solidFill>
              <a:srgbClr val="EB0F3B"/>
            </a:solidFill>
          </p:spPr>
          <p:txBody>
            <a:bodyPr/>
            <a:lstStyle/>
            <a:p>
              <a:endParaRPr lang="fi-FI" dirty="0"/>
            </a:p>
          </p:txBody>
        </p:sp>
        <p:sp>
          <p:nvSpPr>
            <p:cNvPr id="14" name="TextBox 14">
              <a:extLst>
                <a:ext uri="{FF2B5EF4-FFF2-40B4-BE49-F238E27FC236}">
                  <a16:creationId xmlns:a16="http://schemas.microsoft.com/office/drawing/2014/main" id="{28D11B3F-EFBC-E8CF-1006-E78E728629AE}"/>
                </a:ext>
              </a:extLst>
            </p:cNvPr>
            <p:cNvSpPr txBox="1"/>
            <p:nvPr/>
          </p:nvSpPr>
          <p:spPr>
            <a:xfrm>
              <a:off x="0" y="9525"/>
              <a:ext cx="1189946" cy="265433"/>
            </a:xfrm>
            <a:prstGeom prst="rect">
              <a:avLst/>
            </a:prstGeom>
          </p:spPr>
          <p:txBody>
            <a:bodyPr lIns="50800" tIns="50800" rIns="50800" bIns="50800" rtlCol="0" anchor="ctr"/>
            <a:lstStyle/>
            <a:p>
              <a:pPr algn="ctr">
                <a:lnSpc>
                  <a:spcPts val="2240"/>
                </a:lnSpc>
              </a:pPr>
              <a:endParaRPr/>
            </a:p>
          </p:txBody>
        </p:sp>
      </p:grpSp>
      <p:grpSp>
        <p:nvGrpSpPr>
          <p:cNvPr id="9" name="Group 9">
            <a:extLst>
              <a:ext uri="{FF2B5EF4-FFF2-40B4-BE49-F238E27FC236}">
                <a16:creationId xmlns:a16="http://schemas.microsoft.com/office/drawing/2014/main" id="{A31A72D7-1A0C-2AF8-C95D-1F63B933336E}"/>
              </a:ext>
            </a:extLst>
          </p:cNvPr>
          <p:cNvGrpSpPr/>
          <p:nvPr/>
        </p:nvGrpSpPr>
        <p:grpSpPr>
          <a:xfrm>
            <a:off x="6507879" y="3635269"/>
            <a:ext cx="5100016" cy="2889587"/>
            <a:chOff x="0" y="0"/>
            <a:chExt cx="783489" cy="274958"/>
          </a:xfrm>
        </p:grpSpPr>
        <p:sp>
          <p:nvSpPr>
            <p:cNvPr id="10" name="Freeform 10">
              <a:extLst>
                <a:ext uri="{FF2B5EF4-FFF2-40B4-BE49-F238E27FC236}">
                  <a16:creationId xmlns:a16="http://schemas.microsoft.com/office/drawing/2014/main" id="{E8D20F60-2493-BE4A-12ED-AB439F293EC6}"/>
                </a:ext>
              </a:extLst>
            </p:cNvPr>
            <p:cNvSpPr/>
            <p:nvPr/>
          </p:nvSpPr>
          <p:spPr>
            <a:xfrm>
              <a:off x="0" y="0"/>
              <a:ext cx="783489" cy="274958"/>
            </a:xfrm>
            <a:custGeom>
              <a:avLst/>
              <a:gdLst/>
              <a:ahLst/>
              <a:cxnLst/>
              <a:rect l="l" t="t" r="r" b="b"/>
              <a:pathLst>
                <a:path w="783489" h="274958">
                  <a:moveTo>
                    <a:pt x="65062" y="0"/>
                  </a:moveTo>
                  <a:lnTo>
                    <a:pt x="718426" y="0"/>
                  </a:lnTo>
                  <a:cubicBezTo>
                    <a:pt x="735682" y="0"/>
                    <a:pt x="752231" y="6855"/>
                    <a:pt x="764432" y="19056"/>
                  </a:cubicBezTo>
                  <a:cubicBezTo>
                    <a:pt x="776634" y="31258"/>
                    <a:pt x="783489" y="47807"/>
                    <a:pt x="783489" y="65062"/>
                  </a:cubicBezTo>
                  <a:lnTo>
                    <a:pt x="783489" y="209895"/>
                  </a:lnTo>
                  <a:cubicBezTo>
                    <a:pt x="783489" y="245828"/>
                    <a:pt x="754359" y="274958"/>
                    <a:pt x="718426" y="274958"/>
                  </a:cubicBezTo>
                  <a:lnTo>
                    <a:pt x="65062" y="274958"/>
                  </a:lnTo>
                  <a:cubicBezTo>
                    <a:pt x="29129" y="274958"/>
                    <a:pt x="0" y="245828"/>
                    <a:pt x="0" y="209895"/>
                  </a:cubicBezTo>
                  <a:lnTo>
                    <a:pt x="0" y="65062"/>
                  </a:lnTo>
                  <a:cubicBezTo>
                    <a:pt x="0" y="29129"/>
                    <a:pt x="29129" y="0"/>
                    <a:pt x="65062" y="0"/>
                  </a:cubicBezTo>
                  <a:close/>
                </a:path>
              </a:pathLst>
            </a:custGeom>
            <a:solidFill>
              <a:srgbClr val="3F841F"/>
            </a:solidFill>
          </p:spPr>
          <p:txBody>
            <a:bodyPr/>
            <a:lstStyle/>
            <a:p>
              <a:endParaRPr lang="fi-FI" dirty="0"/>
            </a:p>
          </p:txBody>
        </p:sp>
        <p:sp>
          <p:nvSpPr>
            <p:cNvPr id="11" name="TextBox 11">
              <a:extLst>
                <a:ext uri="{FF2B5EF4-FFF2-40B4-BE49-F238E27FC236}">
                  <a16:creationId xmlns:a16="http://schemas.microsoft.com/office/drawing/2014/main" id="{F5163226-5F4E-B795-4ED2-A402BF50C1AC}"/>
                </a:ext>
              </a:extLst>
            </p:cNvPr>
            <p:cNvSpPr txBox="1"/>
            <p:nvPr/>
          </p:nvSpPr>
          <p:spPr>
            <a:xfrm>
              <a:off x="0" y="9525"/>
              <a:ext cx="783489" cy="265433"/>
            </a:xfrm>
            <a:prstGeom prst="rect">
              <a:avLst/>
            </a:prstGeom>
          </p:spPr>
          <p:txBody>
            <a:bodyPr lIns="50800" tIns="50800" rIns="50800" bIns="50800" rtlCol="0" anchor="ctr"/>
            <a:lstStyle/>
            <a:p>
              <a:pPr algn="ctr">
                <a:lnSpc>
                  <a:spcPts val="2240"/>
                </a:lnSpc>
              </a:pPr>
              <a:endParaRPr/>
            </a:p>
          </p:txBody>
        </p:sp>
      </p:grpSp>
      <p:grpSp>
        <p:nvGrpSpPr>
          <p:cNvPr id="6" name="Group 6">
            <a:extLst>
              <a:ext uri="{FF2B5EF4-FFF2-40B4-BE49-F238E27FC236}">
                <a16:creationId xmlns:a16="http://schemas.microsoft.com/office/drawing/2014/main" id="{A959314C-F45E-60C2-52CD-30578BAF6466}"/>
              </a:ext>
            </a:extLst>
          </p:cNvPr>
          <p:cNvGrpSpPr/>
          <p:nvPr/>
        </p:nvGrpSpPr>
        <p:grpSpPr>
          <a:xfrm>
            <a:off x="685800" y="3606197"/>
            <a:ext cx="5615065" cy="2993281"/>
            <a:chOff x="0" y="0"/>
            <a:chExt cx="642357" cy="274958"/>
          </a:xfrm>
        </p:grpSpPr>
        <p:sp>
          <p:nvSpPr>
            <p:cNvPr id="7" name="Freeform 7">
              <a:extLst>
                <a:ext uri="{FF2B5EF4-FFF2-40B4-BE49-F238E27FC236}">
                  <a16:creationId xmlns:a16="http://schemas.microsoft.com/office/drawing/2014/main" id="{3A90B3A2-7226-72A6-E465-74F7237CD500}"/>
                </a:ext>
              </a:extLst>
            </p:cNvPr>
            <p:cNvSpPr/>
            <p:nvPr/>
          </p:nvSpPr>
          <p:spPr>
            <a:xfrm>
              <a:off x="0" y="0"/>
              <a:ext cx="642357" cy="274958"/>
            </a:xfrm>
            <a:custGeom>
              <a:avLst/>
              <a:gdLst/>
              <a:ahLst/>
              <a:cxnLst/>
              <a:rect l="l" t="t" r="r" b="b"/>
              <a:pathLst>
                <a:path w="642357" h="274958">
                  <a:moveTo>
                    <a:pt x="79357" y="0"/>
                  </a:moveTo>
                  <a:lnTo>
                    <a:pt x="563000" y="0"/>
                  </a:lnTo>
                  <a:cubicBezTo>
                    <a:pt x="584047" y="0"/>
                    <a:pt x="604231" y="8361"/>
                    <a:pt x="619114" y="23243"/>
                  </a:cubicBezTo>
                  <a:cubicBezTo>
                    <a:pt x="633996" y="38126"/>
                    <a:pt x="642357" y="58310"/>
                    <a:pt x="642357" y="79357"/>
                  </a:cubicBezTo>
                  <a:lnTo>
                    <a:pt x="642357" y="195601"/>
                  </a:lnTo>
                  <a:cubicBezTo>
                    <a:pt x="642357" y="216647"/>
                    <a:pt x="633996" y="236832"/>
                    <a:pt x="619114" y="251715"/>
                  </a:cubicBezTo>
                  <a:cubicBezTo>
                    <a:pt x="604231" y="266597"/>
                    <a:pt x="584047" y="274958"/>
                    <a:pt x="563000" y="274958"/>
                  </a:cubicBezTo>
                  <a:lnTo>
                    <a:pt x="79357" y="274958"/>
                  </a:lnTo>
                  <a:cubicBezTo>
                    <a:pt x="35529" y="274958"/>
                    <a:pt x="0" y="239428"/>
                    <a:pt x="0" y="195601"/>
                  </a:cubicBezTo>
                  <a:lnTo>
                    <a:pt x="0" y="79357"/>
                  </a:lnTo>
                  <a:cubicBezTo>
                    <a:pt x="0" y="58310"/>
                    <a:pt x="8361" y="38126"/>
                    <a:pt x="23243" y="23243"/>
                  </a:cubicBezTo>
                  <a:cubicBezTo>
                    <a:pt x="38126" y="8361"/>
                    <a:pt x="58310" y="0"/>
                    <a:pt x="79357" y="0"/>
                  </a:cubicBezTo>
                  <a:close/>
                </a:path>
              </a:pathLst>
            </a:custGeom>
            <a:solidFill>
              <a:srgbClr val="FFDE00"/>
            </a:solidFill>
          </p:spPr>
          <p:txBody>
            <a:bodyPr/>
            <a:lstStyle/>
            <a:p>
              <a:endParaRPr lang="fi-FI" dirty="0"/>
            </a:p>
          </p:txBody>
        </p:sp>
        <p:sp>
          <p:nvSpPr>
            <p:cNvPr id="8" name="TextBox 8">
              <a:extLst>
                <a:ext uri="{FF2B5EF4-FFF2-40B4-BE49-F238E27FC236}">
                  <a16:creationId xmlns:a16="http://schemas.microsoft.com/office/drawing/2014/main" id="{660AF6F3-A68A-CF75-E2A6-A3611648FA7A}"/>
                </a:ext>
              </a:extLst>
            </p:cNvPr>
            <p:cNvSpPr txBox="1"/>
            <p:nvPr/>
          </p:nvSpPr>
          <p:spPr>
            <a:xfrm>
              <a:off x="0" y="9525"/>
              <a:ext cx="642357" cy="265433"/>
            </a:xfrm>
            <a:prstGeom prst="rect">
              <a:avLst/>
            </a:prstGeom>
          </p:spPr>
          <p:txBody>
            <a:bodyPr lIns="50800" tIns="50800" rIns="50800" bIns="50800" rtlCol="0" anchor="ctr"/>
            <a:lstStyle/>
            <a:p>
              <a:pPr algn="ctr">
                <a:lnSpc>
                  <a:spcPts val="2240"/>
                </a:lnSpc>
              </a:pPr>
              <a:endParaRPr/>
            </a:p>
          </p:txBody>
        </p:sp>
      </p:grpSp>
      <p:sp>
        <p:nvSpPr>
          <p:cNvPr id="2" name="Freeform 2">
            <a:extLst>
              <a:ext uri="{FF2B5EF4-FFF2-40B4-BE49-F238E27FC236}">
                <a16:creationId xmlns:a16="http://schemas.microsoft.com/office/drawing/2014/main" id="{805B124F-56EA-CE80-0ED0-7E45B34F1628}"/>
              </a:ext>
            </a:extLst>
          </p:cNvPr>
          <p:cNvSpPr/>
          <p:nvPr/>
        </p:nvSpPr>
        <p:spPr>
          <a:xfrm>
            <a:off x="0" y="6902288"/>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i-FI"/>
          </a:p>
        </p:txBody>
      </p:sp>
      <p:sp>
        <p:nvSpPr>
          <p:cNvPr id="18" name="Freeform 18">
            <a:extLst>
              <a:ext uri="{FF2B5EF4-FFF2-40B4-BE49-F238E27FC236}">
                <a16:creationId xmlns:a16="http://schemas.microsoft.com/office/drawing/2014/main" id="{89C1FE4B-F82E-BD71-ECFB-72ADFE626880}"/>
              </a:ext>
            </a:extLst>
          </p:cNvPr>
          <p:cNvSpPr/>
          <p:nvPr/>
        </p:nvSpPr>
        <p:spPr>
          <a:xfrm>
            <a:off x="12158507" y="4587617"/>
            <a:ext cx="1225386" cy="1024766"/>
          </a:xfrm>
          <a:custGeom>
            <a:avLst/>
            <a:gdLst/>
            <a:ahLst/>
            <a:cxnLst/>
            <a:rect l="l" t="t" r="r" b="b"/>
            <a:pathLst>
              <a:path w="765805" h="653023">
                <a:moveTo>
                  <a:pt x="0" y="0"/>
                </a:moveTo>
                <a:lnTo>
                  <a:pt x="765805" y="0"/>
                </a:lnTo>
                <a:lnTo>
                  <a:pt x="765805" y="653023"/>
                </a:lnTo>
                <a:lnTo>
                  <a:pt x="0" y="65302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i-FI"/>
          </a:p>
        </p:txBody>
      </p:sp>
      <p:sp>
        <p:nvSpPr>
          <p:cNvPr id="19" name="Freeform 19">
            <a:extLst>
              <a:ext uri="{FF2B5EF4-FFF2-40B4-BE49-F238E27FC236}">
                <a16:creationId xmlns:a16="http://schemas.microsoft.com/office/drawing/2014/main" id="{AED93438-294C-EA19-57A6-DBA7F98868EE}"/>
              </a:ext>
            </a:extLst>
          </p:cNvPr>
          <p:cNvSpPr/>
          <p:nvPr/>
        </p:nvSpPr>
        <p:spPr>
          <a:xfrm>
            <a:off x="6914243" y="4433238"/>
            <a:ext cx="876501" cy="1215366"/>
          </a:xfrm>
          <a:custGeom>
            <a:avLst/>
            <a:gdLst/>
            <a:ahLst/>
            <a:cxnLst/>
            <a:rect l="l" t="t" r="r" b="b"/>
            <a:pathLst>
              <a:path w="547769" h="774481">
                <a:moveTo>
                  <a:pt x="0" y="0"/>
                </a:moveTo>
                <a:lnTo>
                  <a:pt x="547769" y="0"/>
                </a:lnTo>
                <a:lnTo>
                  <a:pt x="547769" y="774481"/>
                </a:lnTo>
                <a:lnTo>
                  <a:pt x="0" y="7744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i-FI" dirty="0"/>
          </a:p>
        </p:txBody>
      </p:sp>
      <p:sp>
        <p:nvSpPr>
          <p:cNvPr id="20" name="Freeform 20">
            <a:extLst>
              <a:ext uri="{FF2B5EF4-FFF2-40B4-BE49-F238E27FC236}">
                <a16:creationId xmlns:a16="http://schemas.microsoft.com/office/drawing/2014/main" id="{BF3AB238-C1D8-137D-5A6B-6D1F0AA5E250}"/>
              </a:ext>
            </a:extLst>
          </p:cNvPr>
          <p:cNvSpPr/>
          <p:nvPr/>
        </p:nvSpPr>
        <p:spPr>
          <a:xfrm>
            <a:off x="996904" y="4355121"/>
            <a:ext cx="1398576" cy="1371600"/>
          </a:xfrm>
          <a:custGeom>
            <a:avLst/>
            <a:gdLst/>
            <a:ahLst/>
            <a:cxnLst/>
            <a:rect l="l" t="t" r="r" b="b"/>
            <a:pathLst>
              <a:path w="874040" h="874040">
                <a:moveTo>
                  <a:pt x="0" y="0"/>
                </a:moveTo>
                <a:lnTo>
                  <a:pt x="874040" y="0"/>
                </a:lnTo>
                <a:lnTo>
                  <a:pt x="874040" y="874040"/>
                </a:lnTo>
                <a:lnTo>
                  <a:pt x="0" y="87404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i-FI"/>
          </a:p>
        </p:txBody>
      </p:sp>
      <p:grpSp>
        <p:nvGrpSpPr>
          <p:cNvPr id="24" name="Group 24">
            <a:extLst>
              <a:ext uri="{FF2B5EF4-FFF2-40B4-BE49-F238E27FC236}">
                <a16:creationId xmlns:a16="http://schemas.microsoft.com/office/drawing/2014/main" id="{9F8BAD53-9915-95BF-8CBC-BE07B12EEC23}"/>
              </a:ext>
            </a:extLst>
          </p:cNvPr>
          <p:cNvGrpSpPr/>
          <p:nvPr/>
        </p:nvGrpSpPr>
        <p:grpSpPr>
          <a:xfrm>
            <a:off x="0" y="0"/>
            <a:ext cx="18288000" cy="2212975"/>
            <a:chOff x="0" y="0"/>
            <a:chExt cx="4816593" cy="582841"/>
          </a:xfrm>
        </p:grpSpPr>
        <p:sp>
          <p:nvSpPr>
            <p:cNvPr id="25" name="Freeform 25">
              <a:extLst>
                <a:ext uri="{FF2B5EF4-FFF2-40B4-BE49-F238E27FC236}">
                  <a16:creationId xmlns:a16="http://schemas.microsoft.com/office/drawing/2014/main" id="{EDFFDC0B-1F48-C73D-0436-75726A22747A}"/>
                </a:ext>
              </a:extLst>
            </p:cNvPr>
            <p:cNvSpPr/>
            <p:nvPr/>
          </p:nvSpPr>
          <p:spPr>
            <a:xfrm>
              <a:off x="0" y="0"/>
              <a:ext cx="4816592" cy="582841"/>
            </a:xfrm>
            <a:custGeom>
              <a:avLst/>
              <a:gdLst/>
              <a:ahLst/>
              <a:cxnLst/>
              <a:rect l="l" t="t" r="r" b="b"/>
              <a:pathLst>
                <a:path w="4816592" h="582841">
                  <a:moveTo>
                    <a:pt x="0" y="0"/>
                  </a:moveTo>
                  <a:lnTo>
                    <a:pt x="4816592" y="0"/>
                  </a:lnTo>
                  <a:lnTo>
                    <a:pt x="4816592" y="582841"/>
                  </a:lnTo>
                  <a:lnTo>
                    <a:pt x="0" y="582841"/>
                  </a:lnTo>
                  <a:close/>
                </a:path>
              </a:pathLst>
            </a:custGeom>
            <a:solidFill>
              <a:srgbClr val="112077"/>
            </a:solidFill>
          </p:spPr>
          <p:txBody>
            <a:bodyPr/>
            <a:lstStyle/>
            <a:p>
              <a:endParaRPr lang="fi-FI"/>
            </a:p>
          </p:txBody>
        </p:sp>
        <p:sp>
          <p:nvSpPr>
            <p:cNvPr id="26" name="TextBox 26">
              <a:extLst>
                <a:ext uri="{FF2B5EF4-FFF2-40B4-BE49-F238E27FC236}">
                  <a16:creationId xmlns:a16="http://schemas.microsoft.com/office/drawing/2014/main" id="{B323A117-BE3A-56AF-DC0D-9A9C8EC7138E}"/>
                </a:ext>
              </a:extLst>
            </p:cNvPr>
            <p:cNvSpPr txBox="1"/>
            <p:nvPr/>
          </p:nvSpPr>
          <p:spPr>
            <a:xfrm>
              <a:off x="0" y="-38100"/>
              <a:ext cx="4816593" cy="620941"/>
            </a:xfrm>
            <a:prstGeom prst="rect">
              <a:avLst/>
            </a:prstGeom>
          </p:spPr>
          <p:txBody>
            <a:bodyPr lIns="50800" tIns="50800" rIns="50800" bIns="50800" rtlCol="0" anchor="ctr"/>
            <a:lstStyle/>
            <a:p>
              <a:pPr algn="ctr">
                <a:lnSpc>
                  <a:spcPts val="2659"/>
                </a:lnSpc>
              </a:pPr>
              <a:endParaRPr/>
            </a:p>
          </p:txBody>
        </p:sp>
      </p:grpSp>
      <p:sp>
        <p:nvSpPr>
          <p:cNvPr id="27" name="TextBox 27">
            <a:extLst>
              <a:ext uri="{FF2B5EF4-FFF2-40B4-BE49-F238E27FC236}">
                <a16:creationId xmlns:a16="http://schemas.microsoft.com/office/drawing/2014/main" id="{DA132780-2C97-05D9-4DB6-1D58606732A3}"/>
              </a:ext>
            </a:extLst>
          </p:cNvPr>
          <p:cNvSpPr txBox="1"/>
          <p:nvPr/>
        </p:nvSpPr>
        <p:spPr>
          <a:xfrm>
            <a:off x="1385491" y="373750"/>
            <a:ext cx="5932719" cy="1360565"/>
          </a:xfrm>
          <a:prstGeom prst="rect">
            <a:avLst/>
          </a:prstGeom>
        </p:spPr>
        <p:txBody>
          <a:bodyPr wrap="square" lIns="0" tIns="0" rIns="0" bIns="0" rtlCol="0" anchor="t">
            <a:spAutoFit/>
          </a:bodyPr>
          <a:lstStyle/>
          <a:p>
            <a:pPr algn="l">
              <a:lnSpc>
                <a:spcPts val="11168"/>
              </a:lnSpc>
              <a:spcBef>
                <a:spcPct val="0"/>
              </a:spcBef>
            </a:pPr>
            <a:r>
              <a:rPr lang="en-US" sz="7977" b="1" dirty="0" err="1">
                <a:solidFill>
                  <a:srgbClr val="FFFFFF"/>
                </a:solidFill>
                <a:latin typeface="Aptos Heavy"/>
                <a:ea typeface="Aptos Heavy"/>
                <a:cs typeface="Aptos Heavy"/>
                <a:sym typeface="Aptos Heavy"/>
              </a:rPr>
              <a:t>Kuunnellen</a:t>
            </a:r>
            <a:endParaRPr lang="en-US" sz="7977" b="1" dirty="0">
              <a:solidFill>
                <a:srgbClr val="FFFFFF"/>
              </a:solidFill>
              <a:latin typeface="Aptos Heavy"/>
              <a:ea typeface="Aptos Heavy"/>
              <a:cs typeface="Aptos Heavy"/>
              <a:sym typeface="Aptos Heavy"/>
            </a:endParaRPr>
          </a:p>
        </p:txBody>
      </p:sp>
      <p:sp>
        <p:nvSpPr>
          <p:cNvPr id="28" name="TextBox 28">
            <a:extLst>
              <a:ext uri="{FF2B5EF4-FFF2-40B4-BE49-F238E27FC236}">
                <a16:creationId xmlns:a16="http://schemas.microsoft.com/office/drawing/2014/main" id="{0851D9A5-3C26-9CF2-9183-8FD13B550A86}"/>
              </a:ext>
            </a:extLst>
          </p:cNvPr>
          <p:cNvSpPr txBox="1"/>
          <p:nvPr/>
        </p:nvSpPr>
        <p:spPr>
          <a:xfrm>
            <a:off x="7433866" y="935654"/>
            <a:ext cx="9541827" cy="645172"/>
          </a:xfrm>
          <a:prstGeom prst="rect">
            <a:avLst/>
          </a:prstGeom>
        </p:spPr>
        <p:txBody>
          <a:bodyPr lIns="0" tIns="0" rIns="0" bIns="0" rtlCol="0" anchor="t">
            <a:spAutoFit/>
          </a:bodyPr>
          <a:lstStyle/>
          <a:p>
            <a:pPr algn="l">
              <a:lnSpc>
                <a:spcPts val="5389"/>
              </a:lnSpc>
              <a:spcBef>
                <a:spcPct val="0"/>
              </a:spcBef>
            </a:pPr>
            <a:r>
              <a:rPr lang="en-US" sz="3849">
                <a:solidFill>
                  <a:srgbClr val="FFFFFF"/>
                </a:solidFill>
                <a:latin typeface="Aptos Serif"/>
                <a:ea typeface="Aptos Serif"/>
                <a:cs typeface="Aptos Serif"/>
                <a:sym typeface="Aptos Serif"/>
              </a:rPr>
              <a:t>Oulun hiippakunnan strategia 2027–2032</a:t>
            </a:r>
          </a:p>
        </p:txBody>
      </p:sp>
      <p:sp>
        <p:nvSpPr>
          <p:cNvPr id="39" name="Freeform 39">
            <a:extLst>
              <a:ext uri="{FF2B5EF4-FFF2-40B4-BE49-F238E27FC236}">
                <a16:creationId xmlns:a16="http://schemas.microsoft.com/office/drawing/2014/main" id="{CC50134C-181A-0E4A-C543-51C7F447780C}"/>
              </a:ext>
            </a:extLst>
          </p:cNvPr>
          <p:cNvSpPr/>
          <p:nvPr/>
        </p:nvSpPr>
        <p:spPr>
          <a:xfrm>
            <a:off x="2730922" y="9117642"/>
            <a:ext cx="3399225" cy="807408"/>
          </a:xfrm>
          <a:custGeom>
            <a:avLst/>
            <a:gdLst/>
            <a:ahLst/>
            <a:cxnLst/>
            <a:rect l="l" t="t" r="r" b="b"/>
            <a:pathLst>
              <a:path w="3399225" h="807408">
                <a:moveTo>
                  <a:pt x="0" y="0"/>
                </a:moveTo>
                <a:lnTo>
                  <a:pt x="3399225" y="0"/>
                </a:lnTo>
                <a:lnTo>
                  <a:pt x="3399225" y="807408"/>
                </a:lnTo>
                <a:lnTo>
                  <a:pt x="0" y="80740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i-FI"/>
          </a:p>
        </p:txBody>
      </p:sp>
      <p:sp>
        <p:nvSpPr>
          <p:cNvPr id="41" name="TextBox 41">
            <a:extLst>
              <a:ext uri="{FF2B5EF4-FFF2-40B4-BE49-F238E27FC236}">
                <a16:creationId xmlns:a16="http://schemas.microsoft.com/office/drawing/2014/main" id="{7FD6E33E-F7DF-24C1-BB79-8D74C9FE9A01}"/>
              </a:ext>
            </a:extLst>
          </p:cNvPr>
          <p:cNvSpPr txBox="1"/>
          <p:nvPr/>
        </p:nvSpPr>
        <p:spPr>
          <a:xfrm>
            <a:off x="2956476" y="4476941"/>
            <a:ext cx="2666830" cy="1107996"/>
          </a:xfrm>
          <a:prstGeom prst="rect">
            <a:avLst/>
          </a:prstGeom>
        </p:spPr>
        <p:txBody>
          <a:bodyPr wrap="square" lIns="0" tIns="0" rIns="0" bIns="0" rtlCol="0" anchor="t">
            <a:spAutoFit/>
          </a:bodyPr>
          <a:lstStyle/>
          <a:p>
            <a:pPr algn="l">
              <a:spcBef>
                <a:spcPct val="0"/>
              </a:spcBef>
            </a:pPr>
            <a:r>
              <a:rPr lang="en-US" sz="3600" b="1" dirty="0">
                <a:solidFill>
                  <a:srgbClr val="000000"/>
                </a:solidFill>
                <a:latin typeface="Aptos Ultra-Bold"/>
                <a:ea typeface="Aptos Ultra-Bold"/>
                <a:cs typeface="Aptos Ultra-Bold"/>
                <a:sym typeface="Aptos Ultra-Bold"/>
              </a:rPr>
              <a:t>Usko, </a:t>
            </a:r>
            <a:r>
              <a:rPr lang="en-US" sz="3600" b="1" dirty="0" err="1">
                <a:solidFill>
                  <a:srgbClr val="000000"/>
                </a:solidFill>
                <a:latin typeface="Aptos Ultra-Bold"/>
                <a:ea typeface="Aptos Ultra-Bold"/>
                <a:cs typeface="Aptos Ultra-Bold"/>
                <a:sym typeface="Aptos Ultra-Bold"/>
              </a:rPr>
              <a:t>joka</a:t>
            </a:r>
            <a:r>
              <a:rPr lang="en-US" sz="3600" b="1" dirty="0">
                <a:solidFill>
                  <a:srgbClr val="000000"/>
                </a:solidFill>
                <a:latin typeface="Aptos Ultra-Bold"/>
                <a:ea typeface="Aptos Ultra-Bold"/>
                <a:cs typeface="Aptos Ultra-Bold"/>
                <a:sym typeface="Aptos Ultra-Bold"/>
              </a:rPr>
              <a:t> </a:t>
            </a:r>
          </a:p>
          <a:p>
            <a:pPr algn="l">
              <a:spcBef>
                <a:spcPct val="0"/>
              </a:spcBef>
            </a:pPr>
            <a:r>
              <a:rPr lang="en-US" sz="3600" b="1" dirty="0" err="1">
                <a:solidFill>
                  <a:srgbClr val="000000"/>
                </a:solidFill>
                <a:latin typeface="Aptos Ultra-Bold"/>
                <a:ea typeface="Aptos Ultra-Bold"/>
                <a:cs typeface="Aptos Ultra-Bold"/>
                <a:sym typeface="Aptos Ultra-Bold"/>
              </a:rPr>
              <a:t>yhdistää</a:t>
            </a:r>
            <a:r>
              <a:rPr lang="en-US" sz="3600" b="1" dirty="0">
                <a:solidFill>
                  <a:srgbClr val="000000"/>
                </a:solidFill>
                <a:latin typeface="Aptos Ultra-Bold"/>
                <a:ea typeface="Aptos Ultra-Bold"/>
                <a:cs typeface="Aptos Ultra-Bold"/>
                <a:sym typeface="Aptos Ultra-Bold"/>
              </a:rPr>
              <a:t>.</a:t>
            </a:r>
          </a:p>
        </p:txBody>
      </p:sp>
      <p:sp>
        <p:nvSpPr>
          <p:cNvPr id="42" name="TextBox 42">
            <a:extLst>
              <a:ext uri="{FF2B5EF4-FFF2-40B4-BE49-F238E27FC236}">
                <a16:creationId xmlns:a16="http://schemas.microsoft.com/office/drawing/2014/main" id="{5AAB9117-812B-27F0-62CE-DC1B0475FE93}"/>
              </a:ext>
            </a:extLst>
          </p:cNvPr>
          <p:cNvSpPr txBox="1"/>
          <p:nvPr/>
        </p:nvSpPr>
        <p:spPr>
          <a:xfrm>
            <a:off x="8182323" y="4486923"/>
            <a:ext cx="3665932" cy="1107996"/>
          </a:xfrm>
          <a:prstGeom prst="rect">
            <a:avLst/>
          </a:prstGeom>
        </p:spPr>
        <p:txBody>
          <a:bodyPr wrap="square" lIns="0" tIns="0" rIns="0" bIns="0" rtlCol="0" anchor="t">
            <a:spAutoFit/>
          </a:bodyPr>
          <a:lstStyle/>
          <a:p>
            <a:pPr algn="l">
              <a:spcBef>
                <a:spcPct val="0"/>
              </a:spcBef>
            </a:pPr>
            <a:r>
              <a:rPr lang="en-US" sz="3600" b="1" dirty="0">
                <a:solidFill>
                  <a:srgbClr val="FFFFFF"/>
                </a:solidFill>
                <a:latin typeface="Aptos Ultra-Bold"/>
                <a:ea typeface="Aptos Ultra-Bold"/>
                <a:cs typeface="Aptos Ultra-Bold"/>
                <a:sym typeface="Aptos Ultra-Bold"/>
              </a:rPr>
              <a:t>Toivo, </a:t>
            </a:r>
            <a:r>
              <a:rPr lang="en-US" sz="3600" b="1" dirty="0" err="1">
                <a:solidFill>
                  <a:srgbClr val="FFFFFF"/>
                </a:solidFill>
                <a:latin typeface="Aptos Ultra-Bold"/>
                <a:ea typeface="Aptos Ultra-Bold"/>
                <a:cs typeface="Aptos Ultra-Bold"/>
                <a:sym typeface="Aptos Ultra-Bold"/>
              </a:rPr>
              <a:t>joka</a:t>
            </a:r>
            <a:r>
              <a:rPr lang="en-US" sz="3600" b="1" dirty="0">
                <a:solidFill>
                  <a:srgbClr val="FFFFFF"/>
                </a:solidFill>
                <a:latin typeface="Aptos Ultra-Bold"/>
                <a:ea typeface="Aptos Ultra-Bold"/>
                <a:cs typeface="Aptos Ultra-Bold"/>
                <a:sym typeface="Aptos Ultra-Bold"/>
              </a:rPr>
              <a:t> </a:t>
            </a:r>
            <a:r>
              <a:rPr lang="en-US" sz="3600" b="1" dirty="0" err="1">
                <a:solidFill>
                  <a:srgbClr val="FFFFFF"/>
                </a:solidFill>
                <a:latin typeface="Aptos Ultra-Bold"/>
                <a:ea typeface="Aptos Ultra-Bold"/>
                <a:cs typeface="Aptos Ultra-Bold"/>
                <a:sym typeface="Aptos Ultra-Bold"/>
              </a:rPr>
              <a:t>saa</a:t>
            </a:r>
            <a:r>
              <a:rPr lang="en-US" sz="3600" b="1" dirty="0">
                <a:solidFill>
                  <a:srgbClr val="FFFFFF"/>
                </a:solidFill>
                <a:latin typeface="Aptos Ultra-Bold"/>
                <a:ea typeface="Aptos Ultra-Bold"/>
                <a:cs typeface="Aptos Ultra-Bold"/>
                <a:sym typeface="Aptos Ultra-Bold"/>
              </a:rPr>
              <a:t> </a:t>
            </a:r>
          </a:p>
          <a:p>
            <a:pPr algn="l">
              <a:spcBef>
                <a:spcPct val="0"/>
              </a:spcBef>
            </a:pPr>
            <a:r>
              <a:rPr lang="en-US" sz="3600" b="1" dirty="0" err="1">
                <a:solidFill>
                  <a:srgbClr val="FFFFFF"/>
                </a:solidFill>
                <a:latin typeface="Aptos Ultra-Bold"/>
                <a:ea typeface="Aptos Ultra-Bold"/>
                <a:cs typeface="Aptos Ultra-Bold"/>
                <a:sym typeface="Aptos Ultra-Bold"/>
              </a:rPr>
              <a:t>toimimaan</a:t>
            </a:r>
            <a:r>
              <a:rPr lang="en-US" sz="3600" b="1" dirty="0">
                <a:solidFill>
                  <a:srgbClr val="FFFFFF"/>
                </a:solidFill>
                <a:latin typeface="Aptos Ultra-Bold"/>
                <a:ea typeface="Aptos Ultra-Bold"/>
                <a:cs typeface="Aptos Ultra-Bold"/>
                <a:sym typeface="Aptos Ultra-Bold"/>
              </a:rPr>
              <a:t>.</a:t>
            </a:r>
          </a:p>
        </p:txBody>
      </p:sp>
      <p:sp>
        <p:nvSpPr>
          <p:cNvPr id="43" name="TextBox 43">
            <a:extLst>
              <a:ext uri="{FF2B5EF4-FFF2-40B4-BE49-F238E27FC236}">
                <a16:creationId xmlns:a16="http://schemas.microsoft.com/office/drawing/2014/main" id="{B7A30F0A-EFFC-61F1-5523-4C33CB30F88B}"/>
              </a:ext>
            </a:extLst>
          </p:cNvPr>
          <p:cNvSpPr txBox="1"/>
          <p:nvPr/>
        </p:nvSpPr>
        <p:spPr>
          <a:xfrm>
            <a:off x="13742666" y="4499125"/>
            <a:ext cx="3548430" cy="1107996"/>
          </a:xfrm>
          <a:prstGeom prst="rect">
            <a:avLst/>
          </a:prstGeom>
        </p:spPr>
        <p:txBody>
          <a:bodyPr wrap="square" lIns="0" tIns="0" rIns="0" bIns="0" rtlCol="0" anchor="t">
            <a:spAutoFit/>
          </a:bodyPr>
          <a:lstStyle/>
          <a:p>
            <a:pPr algn="l">
              <a:spcBef>
                <a:spcPct val="0"/>
              </a:spcBef>
            </a:pPr>
            <a:r>
              <a:rPr lang="en-US" sz="3600" b="1" dirty="0">
                <a:solidFill>
                  <a:srgbClr val="FFFFFF"/>
                </a:solidFill>
                <a:latin typeface="Aptos Ultra-Bold"/>
                <a:ea typeface="Aptos Ultra-Bold"/>
                <a:cs typeface="Aptos Ultra-Bold"/>
                <a:sym typeface="Aptos Ultra-Bold"/>
              </a:rPr>
              <a:t>Rakkaus, </a:t>
            </a:r>
            <a:r>
              <a:rPr lang="en-US" sz="3600" b="1" dirty="0" err="1">
                <a:solidFill>
                  <a:srgbClr val="FFFFFF"/>
                </a:solidFill>
                <a:latin typeface="Aptos Ultra-Bold"/>
                <a:ea typeface="Aptos Ultra-Bold"/>
                <a:cs typeface="Aptos Ultra-Bold"/>
                <a:sym typeface="Aptos Ultra-Bold"/>
              </a:rPr>
              <a:t>joka</a:t>
            </a:r>
            <a:r>
              <a:rPr lang="en-US" sz="3600" b="1" dirty="0">
                <a:solidFill>
                  <a:srgbClr val="FFFFFF"/>
                </a:solidFill>
                <a:latin typeface="Aptos Ultra-Bold"/>
                <a:ea typeface="Aptos Ultra-Bold"/>
                <a:cs typeface="Aptos Ultra-Bold"/>
                <a:sym typeface="Aptos Ultra-Bold"/>
              </a:rPr>
              <a:t> </a:t>
            </a:r>
          </a:p>
          <a:p>
            <a:pPr algn="l">
              <a:spcBef>
                <a:spcPct val="0"/>
              </a:spcBef>
            </a:pPr>
            <a:r>
              <a:rPr lang="en-US" sz="3600" b="1" dirty="0" err="1">
                <a:solidFill>
                  <a:srgbClr val="FFFFFF"/>
                </a:solidFill>
                <a:latin typeface="Aptos Ultra-Bold"/>
                <a:ea typeface="Aptos Ultra-Bold"/>
                <a:cs typeface="Aptos Ultra-Bold"/>
                <a:sym typeface="Aptos Ultra-Bold"/>
              </a:rPr>
              <a:t>rohkaisee</a:t>
            </a:r>
            <a:r>
              <a:rPr lang="en-US" sz="3600" b="1" dirty="0">
                <a:solidFill>
                  <a:srgbClr val="FFFFFF"/>
                </a:solidFill>
                <a:latin typeface="Aptos Ultra-Bold"/>
                <a:ea typeface="Aptos Ultra-Bold"/>
                <a:cs typeface="Aptos Ultra-Bold"/>
                <a:sym typeface="Aptos Ultra-Bold"/>
              </a:rPr>
              <a:t>.</a:t>
            </a:r>
          </a:p>
        </p:txBody>
      </p:sp>
      <p:sp>
        <p:nvSpPr>
          <p:cNvPr id="44" name="TextBox 44">
            <a:extLst>
              <a:ext uri="{FF2B5EF4-FFF2-40B4-BE49-F238E27FC236}">
                <a16:creationId xmlns:a16="http://schemas.microsoft.com/office/drawing/2014/main" id="{A1250BED-FD96-022B-7CCC-C7C71380542A}"/>
              </a:ext>
            </a:extLst>
          </p:cNvPr>
          <p:cNvSpPr txBox="1"/>
          <p:nvPr/>
        </p:nvSpPr>
        <p:spPr>
          <a:xfrm>
            <a:off x="1570253" y="2924781"/>
            <a:ext cx="2315947" cy="444802"/>
          </a:xfrm>
          <a:prstGeom prst="rect">
            <a:avLst/>
          </a:prstGeom>
        </p:spPr>
        <p:txBody>
          <a:bodyPr wrap="square" lIns="0" tIns="0" rIns="0" bIns="0" rtlCol="0" anchor="t">
            <a:spAutoFit/>
          </a:bodyPr>
          <a:lstStyle/>
          <a:p>
            <a:pPr algn="l">
              <a:lnSpc>
                <a:spcPts val="3023"/>
              </a:lnSpc>
              <a:spcBef>
                <a:spcPct val="0"/>
              </a:spcBef>
            </a:pPr>
            <a:r>
              <a:rPr lang="en-US" sz="4400" b="1" dirty="0" err="1">
                <a:solidFill>
                  <a:srgbClr val="112077"/>
                </a:solidFill>
                <a:latin typeface="Aptos Serif Bold"/>
                <a:ea typeface="Aptos Serif Bold"/>
                <a:cs typeface="Aptos Serif Bold"/>
                <a:sym typeface="Aptos Serif Bold"/>
              </a:rPr>
              <a:t>Arvot</a:t>
            </a:r>
            <a:endParaRPr lang="en-US" sz="4400" b="1" dirty="0">
              <a:solidFill>
                <a:srgbClr val="112077"/>
              </a:solidFill>
              <a:latin typeface="Aptos Serif Bold"/>
              <a:ea typeface="Aptos Serif Bold"/>
              <a:cs typeface="Aptos Serif Bold"/>
              <a:sym typeface="Aptos Serif Bold"/>
            </a:endParaRPr>
          </a:p>
        </p:txBody>
      </p:sp>
    </p:spTree>
    <p:extLst>
      <p:ext uri="{BB962C8B-B14F-4D97-AF65-F5344CB8AC3E}">
        <p14:creationId xmlns:p14="http://schemas.microsoft.com/office/powerpoint/2010/main" val="2097387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DCF55-C99E-5A03-2DC9-9F87DC8ECC2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78FA5CF-A000-74B0-5482-B94190B7939F}"/>
              </a:ext>
            </a:extLst>
          </p:cNvPr>
          <p:cNvSpPr/>
          <p:nvPr/>
        </p:nvSpPr>
        <p:spPr>
          <a:xfrm>
            <a:off x="0" y="6902288"/>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i-FI"/>
          </a:p>
        </p:txBody>
      </p:sp>
      <p:grpSp>
        <p:nvGrpSpPr>
          <p:cNvPr id="24" name="Group 24">
            <a:extLst>
              <a:ext uri="{FF2B5EF4-FFF2-40B4-BE49-F238E27FC236}">
                <a16:creationId xmlns:a16="http://schemas.microsoft.com/office/drawing/2014/main" id="{5A4BBF91-0CE7-16E4-D72C-6B66A39B1B92}"/>
              </a:ext>
            </a:extLst>
          </p:cNvPr>
          <p:cNvGrpSpPr/>
          <p:nvPr/>
        </p:nvGrpSpPr>
        <p:grpSpPr>
          <a:xfrm>
            <a:off x="0" y="0"/>
            <a:ext cx="18288000" cy="2212975"/>
            <a:chOff x="0" y="0"/>
            <a:chExt cx="4816593" cy="582841"/>
          </a:xfrm>
        </p:grpSpPr>
        <p:sp>
          <p:nvSpPr>
            <p:cNvPr id="25" name="Freeform 25">
              <a:extLst>
                <a:ext uri="{FF2B5EF4-FFF2-40B4-BE49-F238E27FC236}">
                  <a16:creationId xmlns:a16="http://schemas.microsoft.com/office/drawing/2014/main" id="{372C9E96-EF97-BFD1-1122-CCD89B388C69}"/>
                </a:ext>
              </a:extLst>
            </p:cNvPr>
            <p:cNvSpPr/>
            <p:nvPr/>
          </p:nvSpPr>
          <p:spPr>
            <a:xfrm>
              <a:off x="0" y="0"/>
              <a:ext cx="4816592" cy="582841"/>
            </a:xfrm>
            <a:custGeom>
              <a:avLst/>
              <a:gdLst/>
              <a:ahLst/>
              <a:cxnLst/>
              <a:rect l="l" t="t" r="r" b="b"/>
              <a:pathLst>
                <a:path w="4816592" h="582841">
                  <a:moveTo>
                    <a:pt x="0" y="0"/>
                  </a:moveTo>
                  <a:lnTo>
                    <a:pt x="4816592" y="0"/>
                  </a:lnTo>
                  <a:lnTo>
                    <a:pt x="4816592" y="582841"/>
                  </a:lnTo>
                  <a:lnTo>
                    <a:pt x="0" y="582841"/>
                  </a:lnTo>
                  <a:close/>
                </a:path>
              </a:pathLst>
            </a:custGeom>
            <a:solidFill>
              <a:srgbClr val="112077"/>
            </a:solidFill>
          </p:spPr>
          <p:txBody>
            <a:bodyPr/>
            <a:lstStyle/>
            <a:p>
              <a:endParaRPr lang="fi-FI"/>
            </a:p>
          </p:txBody>
        </p:sp>
        <p:sp>
          <p:nvSpPr>
            <p:cNvPr id="26" name="TextBox 26">
              <a:extLst>
                <a:ext uri="{FF2B5EF4-FFF2-40B4-BE49-F238E27FC236}">
                  <a16:creationId xmlns:a16="http://schemas.microsoft.com/office/drawing/2014/main" id="{3A5C1606-DC62-03BC-0C00-54DA44406B79}"/>
                </a:ext>
              </a:extLst>
            </p:cNvPr>
            <p:cNvSpPr txBox="1"/>
            <p:nvPr/>
          </p:nvSpPr>
          <p:spPr>
            <a:xfrm>
              <a:off x="0" y="-38100"/>
              <a:ext cx="4816593" cy="620941"/>
            </a:xfrm>
            <a:prstGeom prst="rect">
              <a:avLst/>
            </a:prstGeom>
          </p:spPr>
          <p:txBody>
            <a:bodyPr lIns="50800" tIns="50800" rIns="50800" bIns="50800" rtlCol="0" anchor="ctr"/>
            <a:lstStyle/>
            <a:p>
              <a:pPr algn="ctr">
                <a:lnSpc>
                  <a:spcPts val="2659"/>
                </a:lnSpc>
              </a:pPr>
              <a:endParaRPr/>
            </a:p>
          </p:txBody>
        </p:sp>
      </p:grpSp>
      <p:sp>
        <p:nvSpPr>
          <p:cNvPr id="27" name="TextBox 27">
            <a:extLst>
              <a:ext uri="{FF2B5EF4-FFF2-40B4-BE49-F238E27FC236}">
                <a16:creationId xmlns:a16="http://schemas.microsoft.com/office/drawing/2014/main" id="{132BA6A4-F482-8E69-E61E-4A76F1557FCC}"/>
              </a:ext>
            </a:extLst>
          </p:cNvPr>
          <p:cNvSpPr txBox="1"/>
          <p:nvPr/>
        </p:nvSpPr>
        <p:spPr>
          <a:xfrm>
            <a:off x="1385491" y="373750"/>
            <a:ext cx="5932719" cy="1360565"/>
          </a:xfrm>
          <a:prstGeom prst="rect">
            <a:avLst/>
          </a:prstGeom>
        </p:spPr>
        <p:txBody>
          <a:bodyPr wrap="square" lIns="0" tIns="0" rIns="0" bIns="0" rtlCol="0" anchor="t">
            <a:spAutoFit/>
          </a:bodyPr>
          <a:lstStyle/>
          <a:p>
            <a:pPr algn="l">
              <a:lnSpc>
                <a:spcPts val="11168"/>
              </a:lnSpc>
              <a:spcBef>
                <a:spcPct val="0"/>
              </a:spcBef>
            </a:pPr>
            <a:r>
              <a:rPr lang="en-US" sz="7977" b="1" dirty="0" err="1">
                <a:solidFill>
                  <a:srgbClr val="FFFFFF"/>
                </a:solidFill>
                <a:latin typeface="Aptos Heavy"/>
                <a:ea typeface="Aptos Heavy"/>
                <a:cs typeface="Aptos Heavy"/>
                <a:sym typeface="Aptos Heavy"/>
              </a:rPr>
              <a:t>Kuunnellen</a:t>
            </a:r>
            <a:endParaRPr lang="en-US" sz="7977" b="1" dirty="0">
              <a:solidFill>
                <a:srgbClr val="FFFFFF"/>
              </a:solidFill>
              <a:latin typeface="Aptos Heavy"/>
              <a:ea typeface="Aptos Heavy"/>
              <a:cs typeface="Aptos Heavy"/>
              <a:sym typeface="Aptos Heavy"/>
            </a:endParaRPr>
          </a:p>
        </p:txBody>
      </p:sp>
      <p:sp>
        <p:nvSpPr>
          <p:cNvPr id="28" name="TextBox 28">
            <a:extLst>
              <a:ext uri="{FF2B5EF4-FFF2-40B4-BE49-F238E27FC236}">
                <a16:creationId xmlns:a16="http://schemas.microsoft.com/office/drawing/2014/main" id="{805C7F63-8C1D-F840-81AF-CC4630AE233B}"/>
              </a:ext>
            </a:extLst>
          </p:cNvPr>
          <p:cNvSpPr txBox="1"/>
          <p:nvPr/>
        </p:nvSpPr>
        <p:spPr>
          <a:xfrm>
            <a:off x="7433866" y="935654"/>
            <a:ext cx="9541827" cy="645172"/>
          </a:xfrm>
          <a:prstGeom prst="rect">
            <a:avLst/>
          </a:prstGeom>
        </p:spPr>
        <p:txBody>
          <a:bodyPr lIns="0" tIns="0" rIns="0" bIns="0" rtlCol="0" anchor="t">
            <a:spAutoFit/>
          </a:bodyPr>
          <a:lstStyle/>
          <a:p>
            <a:pPr algn="l">
              <a:lnSpc>
                <a:spcPts val="5389"/>
              </a:lnSpc>
              <a:spcBef>
                <a:spcPct val="0"/>
              </a:spcBef>
            </a:pPr>
            <a:r>
              <a:rPr lang="en-US" sz="3849">
                <a:solidFill>
                  <a:srgbClr val="FFFFFF"/>
                </a:solidFill>
                <a:latin typeface="Aptos Serif"/>
                <a:ea typeface="Aptos Serif"/>
                <a:cs typeface="Aptos Serif"/>
                <a:sym typeface="Aptos Serif"/>
              </a:rPr>
              <a:t>Oulun hiippakunnan strategia 2027–2032</a:t>
            </a:r>
          </a:p>
        </p:txBody>
      </p:sp>
      <p:grpSp>
        <p:nvGrpSpPr>
          <p:cNvPr id="29" name="Group 29">
            <a:extLst>
              <a:ext uri="{FF2B5EF4-FFF2-40B4-BE49-F238E27FC236}">
                <a16:creationId xmlns:a16="http://schemas.microsoft.com/office/drawing/2014/main" id="{1FA08AD9-D985-F141-3181-E5808B3D3250}"/>
              </a:ext>
            </a:extLst>
          </p:cNvPr>
          <p:cNvGrpSpPr/>
          <p:nvPr/>
        </p:nvGrpSpPr>
        <p:grpSpPr>
          <a:xfrm>
            <a:off x="4876800" y="2329547"/>
            <a:ext cx="7768240" cy="7321124"/>
            <a:chOff x="0" y="0"/>
            <a:chExt cx="812800" cy="812800"/>
          </a:xfrm>
        </p:grpSpPr>
        <p:sp>
          <p:nvSpPr>
            <p:cNvPr id="30" name="Freeform 30">
              <a:extLst>
                <a:ext uri="{FF2B5EF4-FFF2-40B4-BE49-F238E27FC236}">
                  <a16:creationId xmlns:a16="http://schemas.microsoft.com/office/drawing/2014/main" id="{86D81648-F23F-E2D8-54DA-EE988CFAE07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2077">
                <a:alpha val="84706"/>
              </a:srgbClr>
            </a:solidFill>
          </p:spPr>
          <p:txBody>
            <a:bodyPr/>
            <a:lstStyle/>
            <a:p>
              <a:endParaRPr lang="fi-FI"/>
            </a:p>
          </p:txBody>
        </p:sp>
        <p:sp>
          <p:nvSpPr>
            <p:cNvPr id="31" name="TextBox 31">
              <a:extLst>
                <a:ext uri="{FF2B5EF4-FFF2-40B4-BE49-F238E27FC236}">
                  <a16:creationId xmlns:a16="http://schemas.microsoft.com/office/drawing/2014/main" id="{9753C453-89B1-1CE3-5653-250DF82BBE88}"/>
                </a:ext>
              </a:extLst>
            </p:cNvPr>
            <p:cNvSpPr txBox="1"/>
            <p:nvPr/>
          </p:nvSpPr>
          <p:spPr>
            <a:xfrm>
              <a:off x="76200" y="66675"/>
              <a:ext cx="660400" cy="669925"/>
            </a:xfrm>
            <a:prstGeom prst="rect">
              <a:avLst/>
            </a:prstGeom>
          </p:spPr>
          <p:txBody>
            <a:bodyPr lIns="50800" tIns="50800" rIns="50800" bIns="50800" rtlCol="0" anchor="ctr"/>
            <a:lstStyle/>
            <a:p>
              <a:pPr algn="ctr">
                <a:lnSpc>
                  <a:spcPts val="2520"/>
                </a:lnSpc>
              </a:pPr>
              <a:endParaRPr/>
            </a:p>
          </p:txBody>
        </p:sp>
      </p:grpSp>
      <p:grpSp>
        <p:nvGrpSpPr>
          <p:cNvPr id="32" name="Group 32">
            <a:extLst>
              <a:ext uri="{FF2B5EF4-FFF2-40B4-BE49-F238E27FC236}">
                <a16:creationId xmlns:a16="http://schemas.microsoft.com/office/drawing/2014/main" id="{7156106A-C1D3-C53B-D3A3-BC8A204C1C48}"/>
              </a:ext>
            </a:extLst>
          </p:cNvPr>
          <p:cNvGrpSpPr/>
          <p:nvPr/>
        </p:nvGrpSpPr>
        <p:grpSpPr>
          <a:xfrm>
            <a:off x="5394895" y="4024382"/>
            <a:ext cx="6833238" cy="5215303"/>
            <a:chOff x="18671" y="-337927"/>
            <a:chExt cx="6495536" cy="5260328"/>
          </a:xfrm>
        </p:grpSpPr>
        <p:sp>
          <p:nvSpPr>
            <p:cNvPr id="33" name="Freeform 33">
              <a:extLst>
                <a:ext uri="{FF2B5EF4-FFF2-40B4-BE49-F238E27FC236}">
                  <a16:creationId xmlns:a16="http://schemas.microsoft.com/office/drawing/2014/main" id="{769F35D1-3059-892B-6B50-67B758DD932C}"/>
                </a:ext>
              </a:extLst>
            </p:cNvPr>
            <p:cNvSpPr/>
            <p:nvPr/>
          </p:nvSpPr>
          <p:spPr>
            <a:xfrm>
              <a:off x="1744219" y="610670"/>
              <a:ext cx="3153616" cy="3073342"/>
            </a:xfrm>
            <a:custGeom>
              <a:avLst/>
              <a:gdLst/>
              <a:ahLst/>
              <a:cxnLst/>
              <a:rect l="l" t="t" r="r" b="b"/>
              <a:pathLst>
                <a:path w="3153616" h="3073342">
                  <a:moveTo>
                    <a:pt x="0" y="0"/>
                  </a:moveTo>
                  <a:lnTo>
                    <a:pt x="3153616" y="0"/>
                  </a:lnTo>
                  <a:lnTo>
                    <a:pt x="3153616" y="3073342"/>
                  </a:lnTo>
                  <a:lnTo>
                    <a:pt x="0" y="307334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i-FI"/>
            </a:p>
          </p:txBody>
        </p:sp>
        <p:sp>
          <p:nvSpPr>
            <p:cNvPr id="34" name="TextBox 34">
              <a:extLst>
                <a:ext uri="{FF2B5EF4-FFF2-40B4-BE49-F238E27FC236}">
                  <a16:creationId xmlns:a16="http://schemas.microsoft.com/office/drawing/2014/main" id="{C484310A-51F4-0744-094D-FE8F7100AC13}"/>
                </a:ext>
              </a:extLst>
            </p:cNvPr>
            <p:cNvSpPr txBox="1"/>
            <p:nvPr/>
          </p:nvSpPr>
          <p:spPr>
            <a:xfrm>
              <a:off x="2296325" y="-337927"/>
              <a:ext cx="1844040" cy="745041"/>
            </a:xfrm>
            <a:prstGeom prst="rect">
              <a:avLst/>
            </a:prstGeom>
          </p:spPr>
          <p:txBody>
            <a:bodyPr lIns="0" tIns="0" rIns="0" bIns="0" rtlCol="0" anchor="t">
              <a:spAutoFit/>
            </a:bodyPr>
            <a:lstStyle/>
            <a:p>
              <a:pPr algn="ctr">
                <a:spcBef>
                  <a:spcPct val="0"/>
                </a:spcBef>
              </a:pPr>
              <a:r>
                <a:rPr lang="en-US" sz="2400" b="1" dirty="0" err="1">
                  <a:solidFill>
                    <a:srgbClr val="FFFFFF"/>
                  </a:solidFill>
                  <a:latin typeface="Aptos Semi-Bold"/>
                  <a:ea typeface="Aptos Semi-Bold"/>
                  <a:cs typeface="Aptos Semi-Bold"/>
                  <a:sym typeface="Aptos Semi-Bold"/>
                </a:rPr>
                <a:t>Elävä</a:t>
              </a:r>
              <a:r>
                <a:rPr lang="en-US" sz="2400" b="1" dirty="0">
                  <a:solidFill>
                    <a:srgbClr val="FFFFFF"/>
                  </a:solidFill>
                  <a:latin typeface="Aptos Semi-Bold"/>
                  <a:ea typeface="Aptos Semi-Bold"/>
                  <a:cs typeface="Aptos Semi-Bold"/>
                  <a:sym typeface="Aptos Semi-Bold"/>
                </a:rPr>
                <a:t> </a:t>
              </a:r>
            </a:p>
            <a:p>
              <a:pPr algn="ctr">
                <a:spcBef>
                  <a:spcPct val="0"/>
                </a:spcBef>
              </a:pPr>
              <a:r>
                <a:rPr lang="en-US" sz="2400" b="1" dirty="0" err="1">
                  <a:solidFill>
                    <a:srgbClr val="FFFFFF"/>
                  </a:solidFill>
                  <a:latin typeface="Aptos Semi-Bold"/>
                  <a:ea typeface="Aptos Semi-Bold"/>
                  <a:cs typeface="Aptos Semi-Bold"/>
                  <a:sym typeface="Aptos Semi-Bold"/>
                </a:rPr>
                <a:t>hengellisyys</a:t>
              </a:r>
              <a:endParaRPr lang="en-US" sz="2400" b="1" dirty="0">
                <a:solidFill>
                  <a:srgbClr val="FFFFFF"/>
                </a:solidFill>
                <a:latin typeface="Aptos Semi-Bold"/>
                <a:ea typeface="Aptos Semi-Bold"/>
                <a:cs typeface="Aptos Semi-Bold"/>
                <a:sym typeface="Aptos Semi-Bold"/>
              </a:endParaRPr>
            </a:p>
          </p:txBody>
        </p:sp>
        <p:sp>
          <p:nvSpPr>
            <p:cNvPr id="35" name="TextBox 35">
              <a:extLst>
                <a:ext uri="{FF2B5EF4-FFF2-40B4-BE49-F238E27FC236}">
                  <a16:creationId xmlns:a16="http://schemas.microsoft.com/office/drawing/2014/main" id="{0401D2DF-CAE4-A018-C40E-BC72AE8A6D85}"/>
                </a:ext>
              </a:extLst>
            </p:cNvPr>
            <p:cNvSpPr txBox="1"/>
            <p:nvPr/>
          </p:nvSpPr>
          <p:spPr>
            <a:xfrm>
              <a:off x="18671" y="1393173"/>
              <a:ext cx="1530985" cy="745041"/>
            </a:xfrm>
            <a:prstGeom prst="rect">
              <a:avLst/>
            </a:prstGeom>
          </p:spPr>
          <p:txBody>
            <a:bodyPr lIns="0" tIns="0" rIns="0" bIns="0" rtlCol="0" anchor="t">
              <a:spAutoFit/>
            </a:bodyPr>
            <a:lstStyle/>
            <a:p>
              <a:pPr algn="r">
                <a:spcBef>
                  <a:spcPct val="0"/>
                </a:spcBef>
              </a:pPr>
              <a:r>
                <a:rPr lang="en-US" sz="2400" b="1" dirty="0">
                  <a:solidFill>
                    <a:srgbClr val="FFFFFF"/>
                  </a:solidFill>
                  <a:latin typeface="Aptos Semi-Bold"/>
                  <a:ea typeface="Aptos Semi-Bold"/>
                  <a:cs typeface="Aptos Semi-Bold"/>
                  <a:sym typeface="Aptos Semi-Bold"/>
                </a:rPr>
                <a:t>Avara </a:t>
              </a:r>
            </a:p>
            <a:p>
              <a:pPr algn="r">
                <a:spcBef>
                  <a:spcPct val="0"/>
                </a:spcBef>
              </a:pPr>
              <a:r>
                <a:rPr lang="en-US" sz="2400" b="1" dirty="0" err="1">
                  <a:solidFill>
                    <a:srgbClr val="FFFFFF"/>
                  </a:solidFill>
                  <a:latin typeface="Aptos Semi-Bold"/>
                  <a:ea typeface="Aptos Semi-Bold"/>
                  <a:cs typeface="Aptos Semi-Bold"/>
                  <a:sym typeface="Aptos Semi-Bold"/>
                </a:rPr>
                <a:t>osallisuus</a:t>
              </a:r>
              <a:endParaRPr lang="en-US" sz="2400" b="1" dirty="0">
                <a:solidFill>
                  <a:srgbClr val="FFFFFF"/>
                </a:solidFill>
                <a:latin typeface="Aptos Semi-Bold"/>
                <a:ea typeface="Aptos Semi-Bold"/>
                <a:cs typeface="Aptos Semi-Bold"/>
                <a:sym typeface="Aptos Semi-Bold"/>
              </a:endParaRPr>
            </a:p>
          </p:txBody>
        </p:sp>
        <p:sp>
          <p:nvSpPr>
            <p:cNvPr id="36" name="TextBox 36">
              <a:extLst>
                <a:ext uri="{FF2B5EF4-FFF2-40B4-BE49-F238E27FC236}">
                  <a16:creationId xmlns:a16="http://schemas.microsoft.com/office/drawing/2014/main" id="{C72F5350-5C2B-8FAA-C53F-D3F0AF423641}"/>
                </a:ext>
              </a:extLst>
            </p:cNvPr>
            <p:cNvSpPr txBox="1"/>
            <p:nvPr/>
          </p:nvSpPr>
          <p:spPr>
            <a:xfrm>
              <a:off x="5111069" y="1322812"/>
              <a:ext cx="1403138" cy="745041"/>
            </a:xfrm>
            <a:prstGeom prst="rect">
              <a:avLst/>
            </a:prstGeom>
          </p:spPr>
          <p:txBody>
            <a:bodyPr lIns="0" tIns="0" rIns="0" bIns="0" rtlCol="0" anchor="t">
              <a:spAutoFit/>
            </a:bodyPr>
            <a:lstStyle/>
            <a:p>
              <a:pPr algn="l">
                <a:spcBef>
                  <a:spcPct val="0"/>
                </a:spcBef>
              </a:pPr>
              <a:r>
                <a:rPr lang="en-US" sz="2400" b="1" dirty="0" err="1">
                  <a:solidFill>
                    <a:srgbClr val="FFFFFF"/>
                  </a:solidFill>
                  <a:latin typeface="Aptos Semi-Bold"/>
                  <a:ea typeface="Aptos Semi-Bold"/>
                  <a:cs typeface="Aptos Semi-Bold"/>
                  <a:sym typeface="Aptos Semi-Bold"/>
                </a:rPr>
                <a:t>Kestävä</a:t>
              </a:r>
              <a:r>
                <a:rPr lang="en-US" sz="2400" b="1" dirty="0">
                  <a:solidFill>
                    <a:srgbClr val="FFFFFF"/>
                  </a:solidFill>
                  <a:latin typeface="Aptos Semi-Bold"/>
                  <a:ea typeface="Aptos Semi-Bold"/>
                  <a:cs typeface="Aptos Semi-Bold"/>
                  <a:sym typeface="Aptos Semi-Bold"/>
                </a:rPr>
                <a:t> </a:t>
              </a:r>
            </a:p>
            <a:p>
              <a:pPr algn="l">
                <a:spcBef>
                  <a:spcPct val="0"/>
                </a:spcBef>
              </a:pPr>
              <a:r>
                <a:rPr lang="en-US" sz="2400" b="1" dirty="0" err="1">
                  <a:solidFill>
                    <a:srgbClr val="FFFFFF"/>
                  </a:solidFill>
                  <a:latin typeface="Aptos Semi-Bold"/>
                  <a:ea typeface="Aptos Semi-Bold"/>
                  <a:cs typeface="Aptos Semi-Bold"/>
                  <a:sym typeface="Aptos Semi-Bold"/>
                </a:rPr>
                <a:t>työelämä</a:t>
              </a:r>
              <a:endParaRPr lang="en-US" sz="2400" b="1" dirty="0">
                <a:solidFill>
                  <a:srgbClr val="FFFFFF"/>
                </a:solidFill>
                <a:latin typeface="Aptos Semi-Bold"/>
                <a:ea typeface="Aptos Semi-Bold"/>
                <a:cs typeface="Aptos Semi-Bold"/>
                <a:sym typeface="Aptos Semi-Bold"/>
              </a:endParaRPr>
            </a:p>
          </p:txBody>
        </p:sp>
        <p:sp>
          <p:nvSpPr>
            <p:cNvPr id="37" name="TextBox 37">
              <a:extLst>
                <a:ext uri="{FF2B5EF4-FFF2-40B4-BE49-F238E27FC236}">
                  <a16:creationId xmlns:a16="http://schemas.microsoft.com/office/drawing/2014/main" id="{9FB3E615-6088-915F-C224-90B620FB0429}"/>
                </a:ext>
              </a:extLst>
            </p:cNvPr>
            <p:cNvSpPr txBox="1"/>
            <p:nvPr/>
          </p:nvSpPr>
          <p:spPr>
            <a:xfrm>
              <a:off x="691665" y="3804840"/>
              <a:ext cx="1715982" cy="1117561"/>
            </a:xfrm>
            <a:prstGeom prst="rect">
              <a:avLst/>
            </a:prstGeom>
          </p:spPr>
          <p:txBody>
            <a:bodyPr lIns="0" tIns="0" rIns="0" bIns="0" rtlCol="0" anchor="t">
              <a:spAutoFit/>
            </a:bodyPr>
            <a:lstStyle/>
            <a:p>
              <a:pPr algn="r">
                <a:spcBef>
                  <a:spcPct val="0"/>
                </a:spcBef>
              </a:pPr>
              <a:r>
                <a:rPr lang="en-US" sz="2400" b="1" dirty="0" err="1">
                  <a:solidFill>
                    <a:srgbClr val="FFFFFF"/>
                  </a:solidFill>
                  <a:latin typeface="Aptos Semi-Bold"/>
                  <a:ea typeface="Aptos Semi-Bold"/>
                  <a:cs typeface="Aptos Semi-Bold"/>
                  <a:sym typeface="Aptos Semi-Bold"/>
                </a:rPr>
                <a:t>Rakentava</a:t>
              </a:r>
              <a:r>
                <a:rPr lang="en-US" sz="2400" b="1" dirty="0">
                  <a:solidFill>
                    <a:srgbClr val="FFFFFF"/>
                  </a:solidFill>
                  <a:latin typeface="Aptos Semi-Bold"/>
                  <a:ea typeface="Aptos Semi-Bold"/>
                  <a:cs typeface="Aptos Semi-Bold"/>
                  <a:sym typeface="Aptos Semi-Bold"/>
                </a:rPr>
                <a:t> </a:t>
              </a:r>
            </a:p>
            <a:p>
              <a:pPr algn="r">
                <a:spcBef>
                  <a:spcPct val="0"/>
                </a:spcBef>
              </a:pPr>
              <a:r>
                <a:rPr lang="en-US" sz="2400" b="1" dirty="0" err="1">
                  <a:solidFill>
                    <a:srgbClr val="FFFFFF"/>
                  </a:solidFill>
                  <a:latin typeface="Aptos Semi-Bold"/>
                  <a:ea typeface="Aptos Semi-Bold"/>
                  <a:cs typeface="Aptos Semi-Bold"/>
                  <a:sym typeface="Aptos Semi-Bold"/>
                </a:rPr>
                <a:t>toimiminen</a:t>
              </a:r>
              <a:endParaRPr lang="en-US" sz="2400" b="1" dirty="0">
                <a:solidFill>
                  <a:srgbClr val="FFFFFF"/>
                </a:solidFill>
                <a:latin typeface="Aptos Semi-Bold"/>
                <a:ea typeface="Aptos Semi-Bold"/>
                <a:cs typeface="Aptos Semi-Bold"/>
                <a:sym typeface="Aptos Semi-Bold"/>
              </a:endParaRPr>
            </a:p>
            <a:p>
              <a:pPr algn="r">
                <a:spcBef>
                  <a:spcPct val="0"/>
                </a:spcBef>
              </a:pPr>
              <a:endParaRPr lang="en-US" sz="2400" b="1" dirty="0">
                <a:solidFill>
                  <a:srgbClr val="FFFFFF"/>
                </a:solidFill>
                <a:latin typeface="Aptos Semi-Bold"/>
                <a:ea typeface="Aptos Semi-Bold"/>
                <a:cs typeface="Aptos Semi-Bold"/>
                <a:sym typeface="Aptos Semi-Bold"/>
              </a:endParaRPr>
            </a:p>
          </p:txBody>
        </p:sp>
        <p:sp>
          <p:nvSpPr>
            <p:cNvPr id="38" name="TextBox 38">
              <a:extLst>
                <a:ext uri="{FF2B5EF4-FFF2-40B4-BE49-F238E27FC236}">
                  <a16:creationId xmlns:a16="http://schemas.microsoft.com/office/drawing/2014/main" id="{67127A4F-A427-1405-D41D-7305019A42F8}"/>
                </a:ext>
              </a:extLst>
            </p:cNvPr>
            <p:cNvSpPr txBox="1"/>
            <p:nvPr/>
          </p:nvSpPr>
          <p:spPr>
            <a:xfrm>
              <a:off x="4325030" y="3838721"/>
              <a:ext cx="1426633" cy="745041"/>
            </a:xfrm>
            <a:prstGeom prst="rect">
              <a:avLst/>
            </a:prstGeom>
          </p:spPr>
          <p:txBody>
            <a:bodyPr lIns="0" tIns="0" rIns="0" bIns="0" rtlCol="0" anchor="t">
              <a:spAutoFit/>
            </a:bodyPr>
            <a:lstStyle/>
            <a:p>
              <a:pPr algn="l">
                <a:spcBef>
                  <a:spcPct val="0"/>
                </a:spcBef>
              </a:pPr>
              <a:r>
                <a:rPr lang="en-US" sz="2400" b="1" dirty="0" err="1">
                  <a:solidFill>
                    <a:srgbClr val="FFFFFF"/>
                  </a:solidFill>
                  <a:latin typeface="Aptos Semi-Bold"/>
                  <a:ea typeface="Aptos Semi-Bold"/>
                  <a:cs typeface="Aptos Semi-Bold"/>
                  <a:sym typeface="Aptos Semi-Bold"/>
                </a:rPr>
                <a:t>Hyvät</a:t>
              </a:r>
              <a:r>
                <a:rPr lang="en-US" sz="2400" b="1" dirty="0">
                  <a:solidFill>
                    <a:srgbClr val="FFFFFF"/>
                  </a:solidFill>
                  <a:latin typeface="Aptos Semi-Bold"/>
                  <a:ea typeface="Aptos Semi-Bold"/>
                  <a:cs typeface="Aptos Semi-Bold"/>
                  <a:sym typeface="Aptos Semi-Bold"/>
                </a:rPr>
                <a:t> </a:t>
              </a:r>
            </a:p>
            <a:p>
              <a:pPr algn="l">
                <a:spcBef>
                  <a:spcPct val="0"/>
                </a:spcBef>
              </a:pPr>
              <a:r>
                <a:rPr lang="en-US" sz="2400" b="1" dirty="0" err="1">
                  <a:solidFill>
                    <a:srgbClr val="FFFFFF"/>
                  </a:solidFill>
                  <a:latin typeface="Aptos Semi-Bold"/>
                  <a:ea typeface="Aptos Semi-Bold"/>
                  <a:cs typeface="Aptos Semi-Bold"/>
                  <a:sym typeface="Aptos Semi-Bold"/>
                </a:rPr>
                <a:t>rakenteet</a:t>
              </a:r>
              <a:endParaRPr lang="en-US" sz="2400" b="1" dirty="0">
                <a:solidFill>
                  <a:srgbClr val="FFFFFF"/>
                </a:solidFill>
                <a:latin typeface="Aptos Semi-Bold"/>
                <a:ea typeface="Aptos Semi-Bold"/>
                <a:cs typeface="Aptos Semi-Bold"/>
                <a:sym typeface="Aptos Semi-Bold"/>
              </a:endParaRPr>
            </a:p>
          </p:txBody>
        </p:sp>
      </p:grpSp>
      <p:sp>
        <p:nvSpPr>
          <p:cNvPr id="39" name="Freeform 39">
            <a:extLst>
              <a:ext uri="{FF2B5EF4-FFF2-40B4-BE49-F238E27FC236}">
                <a16:creationId xmlns:a16="http://schemas.microsoft.com/office/drawing/2014/main" id="{1236963F-F0E6-BD13-7FE3-8790F557C490}"/>
              </a:ext>
            </a:extLst>
          </p:cNvPr>
          <p:cNvSpPr/>
          <p:nvPr/>
        </p:nvSpPr>
        <p:spPr>
          <a:xfrm>
            <a:off x="2730922" y="9117642"/>
            <a:ext cx="3399225" cy="807408"/>
          </a:xfrm>
          <a:custGeom>
            <a:avLst/>
            <a:gdLst/>
            <a:ahLst/>
            <a:cxnLst/>
            <a:rect l="l" t="t" r="r" b="b"/>
            <a:pathLst>
              <a:path w="3399225" h="807408">
                <a:moveTo>
                  <a:pt x="0" y="0"/>
                </a:moveTo>
                <a:lnTo>
                  <a:pt x="3399225" y="0"/>
                </a:lnTo>
                <a:lnTo>
                  <a:pt x="3399225" y="807408"/>
                </a:lnTo>
                <a:lnTo>
                  <a:pt x="0" y="8074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i-FI"/>
          </a:p>
        </p:txBody>
      </p:sp>
      <p:sp>
        <p:nvSpPr>
          <p:cNvPr id="46" name="TextBox 46">
            <a:extLst>
              <a:ext uri="{FF2B5EF4-FFF2-40B4-BE49-F238E27FC236}">
                <a16:creationId xmlns:a16="http://schemas.microsoft.com/office/drawing/2014/main" id="{2049E20A-9C8E-847F-C165-8C2488106E5F}"/>
              </a:ext>
            </a:extLst>
          </p:cNvPr>
          <p:cNvSpPr txBox="1"/>
          <p:nvPr/>
        </p:nvSpPr>
        <p:spPr>
          <a:xfrm>
            <a:off x="5909391" y="3363126"/>
            <a:ext cx="5712852" cy="410369"/>
          </a:xfrm>
          <a:prstGeom prst="rect">
            <a:avLst/>
          </a:prstGeom>
        </p:spPr>
        <p:txBody>
          <a:bodyPr wrap="square" lIns="0" tIns="0" rIns="0" bIns="0" rtlCol="0" anchor="t">
            <a:spAutoFit/>
          </a:bodyPr>
          <a:lstStyle/>
          <a:p>
            <a:pPr algn="ctr">
              <a:lnSpc>
                <a:spcPts val="3233"/>
              </a:lnSpc>
              <a:spcBef>
                <a:spcPct val="0"/>
              </a:spcBef>
            </a:pPr>
            <a:r>
              <a:rPr lang="en-US" sz="2886" b="1" dirty="0">
                <a:solidFill>
                  <a:srgbClr val="4DAAE6"/>
                </a:solidFill>
                <a:latin typeface="Aptos Serif Bold"/>
                <a:ea typeface="Aptos Serif Bold"/>
                <a:cs typeface="Aptos Serif Bold"/>
                <a:sym typeface="Aptos Serif Bold"/>
              </a:rPr>
              <a:t>STRATEGISET VALINNAT</a:t>
            </a:r>
          </a:p>
        </p:txBody>
      </p:sp>
    </p:spTree>
    <p:extLst>
      <p:ext uri="{BB962C8B-B14F-4D97-AF65-F5344CB8AC3E}">
        <p14:creationId xmlns:p14="http://schemas.microsoft.com/office/powerpoint/2010/main" val="2306635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5EBF8-1B6F-8D96-46CD-C1CF0F81CFD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42A440A-2D58-4279-F570-BC4879E732C0}"/>
              </a:ext>
            </a:extLst>
          </p:cNvPr>
          <p:cNvSpPr/>
          <p:nvPr/>
        </p:nvSpPr>
        <p:spPr>
          <a:xfrm>
            <a:off x="0" y="69723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i-FI"/>
          </a:p>
        </p:txBody>
      </p:sp>
      <p:grpSp>
        <p:nvGrpSpPr>
          <p:cNvPr id="3" name="Group 3">
            <a:extLst>
              <a:ext uri="{FF2B5EF4-FFF2-40B4-BE49-F238E27FC236}">
                <a16:creationId xmlns:a16="http://schemas.microsoft.com/office/drawing/2014/main" id="{E32878AF-D6EA-5B70-226A-53D1C9D2CF8E}"/>
              </a:ext>
            </a:extLst>
          </p:cNvPr>
          <p:cNvGrpSpPr/>
          <p:nvPr/>
        </p:nvGrpSpPr>
        <p:grpSpPr>
          <a:xfrm>
            <a:off x="914400" y="2302290"/>
            <a:ext cx="16854965" cy="6333987"/>
            <a:chOff x="0" y="0"/>
            <a:chExt cx="1459254" cy="1005969"/>
          </a:xfrm>
        </p:grpSpPr>
        <p:sp>
          <p:nvSpPr>
            <p:cNvPr id="4" name="Freeform 4">
              <a:extLst>
                <a:ext uri="{FF2B5EF4-FFF2-40B4-BE49-F238E27FC236}">
                  <a16:creationId xmlns:a16="http://schemas.microsoft.com/office/drawing/2014/main" id="{6B2DFCFE-F5D5-0EAE-BC3D-75EC3230EF6B}"/>
                </a:ext>
              </a:extLst>
            </p:cNvPr>
            <p:cNvSpPr/>
            <p:nvPr/>
          </p:nvSpPr>
          <p:spPr>
            <a:xfrm>
              <a:off x="0" y="0"/>
              <a:ext cx="1459254" cy="1005969"/>
            </a:xfrm>
            <a:custGeom>
              <a:avLst/>
              <a:gdLst/>
              <a:ahLst/>
              <a:cxnLst/>
              <a:rect l="l" t="t" r="r" b="b"/>
              <a:pathLst>
                <a:path w="1459254" h="1005969">
                  <a:moveTo>
                    <a:pt x="71263" y="0"/>
                  </a:moveTo>
                  <a:lnTo>
                    <a:pt x="1387991" y="0"/>
                  </a:lnTo>
                  <a:cubicBezTo>
                    <a:pt x="1427348" y="0"/>
                    <a:pt x="1459254" y="31905"/>
                    <a:pt x="1459254" y="71263"/>
                  </a:cubicBezTo>
                  <a:lnTo>
                    <a:pt x="1459254" y="934706"/>
                  </a:lnTo>
                  <a:cubicBezTo>
                    <a:pt x="1459254" y="974063"/>
                    <a:pt x="1427348" y="1005969"/>
                    <a:pt x="1387991" y="1005969"/>
                  </a:cubicBezTo>
                  <a:lnTo>
                    <a:pt x="71263" y="1005969"/>
                  </a:lnTo>
                  <a:cubicBezTo>
                    <a:pt x="31905" y="1005969"/>
                    <a:pt x="0" y="974063"/>
                    <a:pt x="0" y="934706"/>
                  </a:cubicBezTo>
                  <a:lnTo>
                    <a:pt x="0" y="71263"/>
                  </a:lnTo>
                  <a:cubicBezTo>
                    <a:pt x="0" y="31905"/>
                    <a:pt x="31905" y="0"/>
                    <a:pt x="71263" y="0"/>
                  </a:cubicBezTo>
                  <a:close/>
                </a:path>
              </a:pathLst>
            </a:custGeom>
            <a:solidFill>
              <a:srgbClr val="E5F3FA"/>
            </a:solidFill>
          </p:spPr>
          <p:txBody>
            <a:bodyPr/>
            <a:lstStyle/>
            <a:p>
              <a:endParaRPr lang="fi-FI"/>
            </a:p>
          </p:txBody>
        </p:sp>
        <p:sp>
          <p:nvSpPr>
            <p:cNvPr id="5" name="TextBox 5">
              <a:extLst>
                <a:ext uri="{FF2B5EF4-FFF2-40B4-BE49-F238E27FC236}">
                  <a16:creationId xmlns:a16="http://schemas.microsoft.com/office/drawing/2014/main" id="{ED5F2721-9B41-98F2-3A0B-549983CD6B9A}"/>
                </a:ext>
              </a:extLst>
            </p:cNvPr>
            <p:cNvSpPr txBox="1"/>
            <p:nvPr/>
          </p:nvSpPr>
          <p:spPr>
            <a:xfrm>
              <a:off x="0" y="9525"/>
              <a:ext cx="1459254" cy="996444"/>
            </a:xfrm>
            <a:prstGeom prst="rect">
              <a:avLst/>
            </a:prstGeom>
          </p:spPr>
          <p:txBody>
            <a:bodyPr lIns="50800" tIns="50800" rIns="50800" bIns="50800" rtlCol="0" anchor="ctr"/>
            <a:lstStyle/>
            <a:p>
              <a:pPr algn="ctr">
                <a:lnSpc>
                  <a:spcPts val="2240"/>
                </a:lnSpc>
              </a:pPr>
              <a:endParaRPr/>
            </a:p>
          </p:txBody>
        </p:sp>
      </p:grpSp>
      <p:sp>
        <p:nvSpPr>
          <p:cNvPr id="20" name="Freeform 20">
            <a:extLst>
              <a:ext uri="{FF2B5EF4-FFF2-40B4-BE49-F238E27FC236}">
                <a16:creationId xmlns:a16="http://schemas.microsoft.com/office/drawing/2014/main" id="{7FB14355-BF4C-8F3A-F608-11E0D605D549}"/>
              </a:ext>
            </a:extLst>
          </p:cNvPr>
          <p:cNvSpPr/>
          <p:nvPr/>
        </p:nvSpPr>
        <p:spPr>
          <a:xfrm>
            <a:off x="2041874" y="7256047"/>
            <a:ext cx="874040" cy="874040"/>
          </a:xfrm>
          <a:custGeom>
            <a:avLst/>
            <a:gdLst/>
            <a:ahLst/>
            <a:cxnLst/>
            <a:rect l="l" t="t" r="r" b="b"/>
            <a:pathLst>
              <a:path w="874040" h="874040">
                <a:moveTo>
                  <a:pt x="0" y="0"/>
                </a:moveTo>
                <a:lnTo>
                  <a:pt x="874040" y="0"/>
                </a:lnTo>
                <a:lnTo>
                  <a:pt x="874040" y="874040"/>
                </a:lnTo>
                <a:lnTo>
                  <a:pt x="0" y="8740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24" name="Group 24">
            <a:extLst>
              <a:ext uri="{FF2B5EF4-FFF2-40B4-BE49-F238E27FC236}">
                <a16:creationId xmlns:a16="http://schemas.microsoft.com/office/drawing/2014/main" id="{5FBF962A-8D78-B544-67B3-B54FD2B692EE}"/>
              </a:ext>
            </a:extLst>
          </p:cNvPr>
          <p:cNvGrpSpPr/>
          <p:nvPr/>
        </p:nvGrpSpPr>
        <p:grpSpPr>
          <a:xfrm>
            <a:off x="0" y="0"/>
            <a:ext cx="18288000" cy="2212975"/>
            <a:chOff x="0" y="0"/>
            <a:chExt cx="4816593" cy="582841"/>
          </a:xfrm>
        </p:grpSpPr>
        <p:sp>
          <p:nvSpPr>
            <p:cNvPr id="25" name="Freeform 25">
              <a:extLst>
                <a:ext uri="{FF2B5EF4-FFF2-40B4-BE49-F238E27FC236}">
                  <a16:creationId xmlns:a16="http://schemas.microsoft.com/office/drawing/2014/main" id="{9DAF6B67-8458-E255-1C36-45A784E07FAA}"/>
                </a:ext>
              </a:extLst>
            </p:cNvPr>
            <p:cNvSpPr/>
            <p:nvPr/>
          </p:nvSpPr>
          <p:spPr>
            <a:xfrm>
              <a:off x="0" y="0"/>
              <a:ext cx="4816592" cy="582841"/>
            </a:xfrm>
            <a:custGeom>
              <a:avLst/>
              <a:gdLst/>
              <a:ahLst/>
              <a:cxnLst/>
              <a:rect l="l" t="t" r="r" b="b"/>
              <a:pathLst>
                <a:path w="4816592" h="582841">
                  <a:moveTo>
                    <a:pt x="0" y="0"/>
                  </a:moveTo>
                  <a:lnTo>
                    <a:pt x="4816592" y="0"/>
                  </a:lnTo>
                  <a:lnTo>
                    <a:pt x="4816592" y="582841"/>
                  </a:lnTo>
                  <a:lnTo>
                    <a:pt x="0" y="582841"/>
                  </a:lnTo>
                  <a:close/>
                </a:path>
              </a:pathLst>
            </a:custGeom>
            <a:solidFill>
              <a:srgbClr val="112077"/>
            </a:solidFill>
          </p:spPr>
          <p:txBody>
            <a:bodyPr/>
            <a:lstStyle/>
            <a:p>
              <a:endParaRPr lang="fi-FI"/>
            </a:p>
          </p:txBody>
        </p:sp>
        <p:sp>
          <p:nvSpPr>
            <p:cNvPr id="26" name="TextBox 26">
              <a:extLst>
                <a:ext uri="{FF2B5EF4-FFF2-40B4-BE49-F238E27FC236}">
                  <a16:creationId xmlns:a16="http://schemas.microsoft.com/office/drawing/2014/main" id="{AC4B21F6-30BB-15A7-4ADD-FDF495323988}"/>
                </a:ext>
              </a:extLst>
            </p:cNvPr>
            <p:cNvSpPr txBox="1"/>
            <p:nvPr/>
          </p:nvSpPr>
          <p:spPr>
            <a:xfrm>
              <a:off x="0" y="-38100"/>
              <a:ext cx="4816593" cy="620941"/>
            </a:xfrm>
            <a:prstGeom prst="rect">
              <a:avLst/>
            </a:prstGeom>
          </p:spPr>
          <p:txBody>
            <a:bodyPr lIns="50800" tIns="50800" rIns="50800" bIns="50800" rtlCol="0" anchor="ctr"/>
            <a:lstStyle/>
            <a:p>
              <a:pPr algn="ctr">
                <a:lnSpc>
                  <a:spcPts val="2659"/>
                </a:lnSpc>
              </a:pPr>
              <a:endParaRPr/>
            </a:p>
          </p:txBody>
        </p:sp>
      </p:grpSp>
      <p:sp>
        <p:nvSpPr>
          <p:cNvPr id="27" name="TextBox 27">
            <a:extLst>
              <a:ext uri="{FF2B5EF4-FFF2-40B4-BE49-F238E27FC236}">
                <a16:creationId xmlns:a16="http://schemas.microsoft.com/office/drawing/2014/main" id="{3BA47BB2-D87F-AB4D-2581-DD6C1D394621}"/>
              </a:ext>
            </a:extLst>
          </p:cNvPr>
          <p:cNvSpPr txBox="1"/>
          <p:nvPr/>
        </p:nvSpPr>
        <p:spPr>
          <a:xfrm>
            <a:off x="1385491" y="373750"/>
            <a:ext cx="5932719" cy="1360565"/>
          </a:xfrm>
          <a:prstGeom prst="rect">
            <a:avLst/>
          </a:prstGeom>
        </p:spPr>
        <p:txBody>
          <a:bodyPr wrap="square" lIns="0" tIns="0" rIns="0" bIns="0" rtlCol="0" anchor="t">
            <a:spAutoFit/>
          </a:bodyPr>
          <a:lstStyle/>
          <a:p>
            <a:pPr algn="l">
              <a:lnSpc>
                <a:spcPts val="11168"/>
              </a:lnSpc>
              <a:spcBef>
                <a:spcPct val="0"/>
              </a:spcBef>
            </a:pPr>
            <a:r>
              <a:rPr lang="en-US" sz="7977" b="1" dirty="0" err="1">
                <a:solidFill>
                  <a:srgbClr val="FFFFFF"/>
                </a:solidFill>
                <a:latin typeface="Aptos Heavy"/>
                <a:ea typeface="Aptos Heavy"/>
                <a:cs typeface="Aptos Heavy"/>
                <a:sym typeface="Aptos Heavy"/>
              </a:rPr>
              <a:t>Kuunnellen</a:t>
            </a:r>
            <a:endParaRPr lang="en-US" sz="7977" b="1" dirty="0">
              <a:solidFill>
                <a:srgbClr val="FFFFFF"/>
              </a:solidFill>
              <a:latin typeface="Aptos Heavy"/>
              <a:ea typeface="Aptos Heavy"/>
              <a:cs typeface="Aptos Heavy"/>
              <a:sym typeface="Aptos Heavy"/>
            </a:endParaRPr>
          </a:p>
        </p:txBody>
      </p:sp>
      <p:sp>
        <p:nvSpPr>
          <p:cNvPr id="28" name="TextBox 28">
            <a:extLst>
              <a:ext uri="{FF2B5EF4-FFF2-40B4-BE49-F238E27FC236}">
                <a16:creationId xmlns:a16="http://schemas.microsoft.com/office/drawing/2014/main" id="{6DFA077D-E08D-37E7-D9E9-EF94C6C776B3}"/>
              </a:ext>
            </a:extLst>
          </p:cNvPr>
          <p:cNvSpPr txBox="1"/>
          <p:nvPr/>
        </p:nvSpPr>
        <p:spPr>
          <a:xfrm>
            <a:off x="7433866" y="935654"/>
            <a:ext cx="9541827" cy="645172"/>
          </a:xfrm>
          <a:prstGeom prst="rect">
            <a:avLst/>
          </a:prstGeom>
        </p:spPr>
        <p:txBody>
          <a:bodyPr lIns="0" tIns="0" rIns="0" bIns="0" rtlCol="0" anchor="t">
            <a:spAutoFit/>
          </a:bodyPr>
          <a:lstStyle/>
          <a:p>
            <a:pPr algn="l">
              <a:lnSpc>
                <a:spcPts val="5389"/>
              </a:lnSpc>
              <a:spcBef>
                <a:spcPct val="0"/>
              </a:spcBef>
            </a:pPr>
            <a:r>
              <a:rPr lang="en-US" sz="3849">
                <a:solidFill>
                  <a:srgbClr val="FFFFFF"/>
                </a:solidFill>
                <a:latin typeface="Aptos Serif"/>
                <a:ea typeface="Aptos Serif"/>
                <a:cs typeface="Aptos Serif"/>
                <a:sym typeface="Aptos Serif"/>
              </a:rPr>
              <a:t>Oulun hiippakunnan strategia 2027–2032</a:t>
            </a:r>
          </a:p>
        </p:txBody>
      </p:sp>
      <p:sp>
        <p:nvSpPr>
          <p:cNvPr id="39" name="Freeform 39">
            <a:extLst>
              <a:ext uri="{FF2B5EF4-FFF2-40B4-BE49-F238E27FC236}">
                <a16:creationId xmlns:a16="http://schemas.microsoft.com/office/drawing/2014/main" id="{9421052F-1875-C090-5808-96EB1500E27A}"/>
              </a:ext>
            </a:extLst>
          </p:cNvPr>
          <p:cNvSpPr/>
          <p:nvPr/>
        </p:nvSpPr>
        <p:spPr>
          <a:xfrm>
            <a:off x="2730922" y="9117642"/>
            <a:ext cx="3399225" cy="807408"/>
          </a:xfrm>
          <a:custGeom>
            <a:avLst/>
            <a:gdLst/>
            <a:ahLst/>
            <a:cxnLst/>
            <a:rect l="l" t="t" r="r" b="b"/>
            <a:pathLst>
              <a:path w="3399225" h="807408">
                <a:moveTo>
                  <a:pt x="0" y="0"/>
                </a:moveTo>
                <a:lnTo>
                  <a:pt x="3399225" y="0"/>
                </a:lnTo>
                <a:lnTo>
                  <a:pt x="3399225" y="807408"/>
                </a:lnTo>
                <a:lnTo>
                  <a:pt x="0" y="8074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i-FI"/>
          </a:p>
        </p:txBody>
      </p:sp>
      <p:sp>
        <p:nvSpPr>
          <p:cNvPr id="45" name="TextBox 45">
            <a:extLst>
              <a:ext uri="{FF2B5EF4-FFF2-40B4-BE49-F238E27FC236}">
                <a16:creationId xmlns:a16="http://schemas.microsoft.com/office/drawing/2014/main" id="{0A156950-8C17-C1FD-7438-41FC7DAAD0B7}"/>
              </a:ext>
            </a:extLst>
          </p:cNvPr>
          <p:cNvSpPr txBox="1"/>
          <p:nvPr/>
        </p:nvSpPr>
        <p:spPr>
          <a:xfrm>
            <a:off x="1434490" y="2357636"/>
            <a:ext cx="15541203" cy="6278642"/>
          </a:xfrm>
          <a:prstGeom prst="rect">
            <a:avLst/>
          </a:prstGeom>
        </p:spPr>
        <p:txBody>
          <a:bodyPr wrap="square" lIns="0" tIns="0" rIns="0" bIns="0" rtlCol="0" anchor="t">
            <a:spAutoFit/>
          </a:bodyPr>
          <a:lstStyle/>
          <a:p>
            <a:pPr>
              <a:spcBef>
                <a:spcPct val="0"/>
              </a:spcBef>
            </a:pPr>
            <a:r>
              <a:rPr lang="fi-FI" sz="4800" b="1" dirty="0">
                <a:solidFill>
                  <a:srgbClr val="112077"/>
                </a:solidFill>
                <a:latin typeface="Aptos Serif Bold"/>
                <a:cs typeface="Aptos Serif Bold"/>
              </a:rPr>
              <a:t>Elävä hengellisyys</a:t>
            </a:r>
            <a:br>
              <a:rPr lang="fi-FI" sz="4000" dirty="0"/>
            </a:br>
            <a:r>
              <a:rPr lang="fi-FI" sz="3600" b="1" dirty="0">
                <a:solidFill>
                  <a:srgbClr val="000000"/>
                </a:solidFill>
                <a:latin typeface="Aptos" panose="020B0004020202020204" pitchFamily="34" charset="0"/>
              </a:rPr>
              <a:t>– Viemme eteenpäin ja sanoitamme evankeliumia ennakkoluulottomasti tässä ajassa, Kristuksen työhönsä kutsumina ja lähettäminä</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Vahvistamme yhteistä hengellistä perustaa ja identiteettiä erityisesti elävän messun ympärille</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Korostamme rukouksen ja hengellisyyden merkitystä eri muodoissaan luontevana osana seurakuntalaisten, työntekijöiden sekä kokoontuvan seurakunnan elämää</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Liitymme arkisessa työssämme itseämme suurempaan merkitykseen sekä maailmanlaajan Kristuksen kirkon näkökulmaan</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Vaalimme iloa työssämme</a:t>
            </a:r>
            <a:endParaRPr lang="en-US" sz="3600" b="1" dirty="0">
              <a:solidFill>
                <a:srgbClr val="000000"/>
              </a:solidFill>
              <a:latin typeface="Aptos" panose="020B0004020202020204" pitchFamily="34" charset="0"/>
              <a:sym typeface="Aptos Semi-Bold"/>
            </a:endParaRPr>
          </a:p>
        </p:txBody>
      </p:sp>
    </p:spTree>
    <p:extLst>
      <p:ext uri="{BB962C8B-B14F-4D97-AF65-F5344CB8AC3E}">
        <p14:creationId xmlns:p14="http://schemas.microsoft.com/office/powerpoint/2010/main" val="2010035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31D5F-0CCB-BB0B-AA3C-19014D35AA7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7D20E6F-F919-1177-F4CC-DE7BCBAEC1EC}"/>
              </a:ext>
            </a:extLst>
          </p:cNvPr>
          <p:cNvSpPr/>
          <p:nvPr/>
        </p:nvSpPr>
        <p:spPr>
          <a:xfrm>
            <a:off x="0" y="70485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i-FI"/>
          </a:p>
        </p:txBody>
      </p:sp>
      <p:grpSp>
        <p:nvGrpSpPr>
          <p:cNvPr id="3" name="Group 3">
            <a:extLst>
              <a:ext uri="{FF2B5EF4-FFF2-40B4-BE49-F238E27FC236}">
                <a16:creationId xmlns:a16="http://schemas.microsoft.com/office/drawing/2014/main" id="{E5981FC3-EDD7-10C3-6B06-FB1CCF65DC32}"/>
              </a:ext>
            </a:extLst>
          </p:cNvPr>
          <p:cNvGrpSpPr/>
          <p:nvPr/>
        </p:nvGrpSpPr>
        <p:grpSpPr>
          <a:xfrm>
            <a:off x="533400" y="2301358"/>
            <a:ext cx="16854965" cy="6333987"/>
            <a:chOff x="0" y="0"/>
            <a:chExt cx="1459254" cy="1005969"/>
          </a:xfrm>
        </p:grpSpPr>
        <p:sp>
          <p:nvSpPr>
            <p:cNvPr id="4" name="Freeform 4">
              <a:extLst>
                <a:ext uri="{FF2B5EF4-FFF2-40B4-BE49-F238E27FC236}">
                  <a16:creationId xmlns:a16="http://schemas.microsoft.com/office/drawing/2014/main" id="{99175A3F-BED8-468C-1E38-DA2762CBFF53}"/>
                </a:ext>
              </a:extLst>
            </p:cNvPr>
            <p:cNvSpPr/>
            <p:nvPr/>
          </p:nvSpPr>
          <p:spPr>
            <a:xfrm>
              <a:off x="0" y="0"/>
              <a:ext cx="1459254" cy="1005969"/>
            </a:xfrm>
            <a:custGeom>
              <a:avLst/>
              <a:gdLst/>
              <a:ahLst/>
              <a:cxnLst/>
              <a:rect l="l" t="t" r="r" b="b"/>
              <a:pathLst>
                <a:path w="1459254" h="1005969">
                  <a:moveTo>
                    <a:pt x="71263" y="0"/>
                  </a:moveTo>
                  <a:lnTo>
                    <a:pt x="1387991" y="0"/>
                  </a:lnTo>
                  <a:cubicBezTo>
                    <a:pt x="1427348" y="0"/>
                    <a:pt x="1459254" y="31905"/>
                    <a:pt x="1459254" y="71263"/>
                  </a:cubicBezTo>
                  <a:lnTo>
                    <a:pt x="1459254" y="934706"/>
                  </a:lnTo>
                  <a:cubicBezTo>
                    <a:pt x="1459254" y="974063"/>
                    <a:pt x="1427348" y="1005969"/>
                    <a:pt x="1387991" y="1005969"/>
                  </a:cubicBezTo>
                  <a:lnTo>
                    <a:pt x="71263" y="1005969"/>
                  </a:lnTo>
                  <a:cubicBezTo>
                    <a:pt x="31905" y="1005969"/>
                    <a:pt x="0" y="974063"/>
                    <a:pt x="0" y="934706"/>
                  </a:cubicBezTo>
                  <a:lnTo>
                    <a:pt x="0" y="71263"/>
                  </a:lnTo>
                  <a:cubicBezTo>
                    <a:pt x="0" y="31905"/>
                    <a:pt x="31905" y="0"/>
                    <a:pt x="71263" y="0"/>
                  </a:cubicBezTo>
                  <a:close/>
                </a:path>
              </a:pathLst>
            </a:custGeom>
            <a:solidFill>
              <a:srgbClr val="E5F3FA"/>
            </a:solidFill>
          </p:spPr>
          <p:txBody>
            <a:bodyPr/>
            <a:lstStyle/>
            <a:p>
              <a:endParaRPr lang="fi-FI"/>
            </a:p>
          </p:txBody>
        </p:sp>
        <p:sp>
          <p:nvSpPr>
            <p:cNvPr id="5" name="TextBox 5">
              <a:extLst>
                <a:ext uri="{FF2B5EF4-FFF2-40B4-BE49-F238E27FC236}">
                  <a16:creationId xmlns:a16="http://schemas.microsoft.com/office/drawing/2014/main" id="{AD28353C-3163-4254-499A-DA7C9EE96BBE}"/>
                </a:ext>
              </a:extLst>
            </p:cNvPr>
            <p:cNvSpPr txBox="1"/>
            <p:nvPr/>
          </p:nvSpPr>
          <p:spPr>
            <a:xfrm>
              <a:off x="0" y="9525"/>
              <a:ext cx="1459254" cy="996444"/>
            </a:xfrm>
            <a:prstGeom prst="rect">
              <a:avLst/>
            </a:prstGeom>
          </p:spPr>
          <p:txBody>
            <a:bodyPr lIns="50800" tIns="50800" rIns="50800" bIns="50800" rtlCol="0" anchor="ctr"/>
            <a:lstStyle/>
            <a:p>
              <a:pPr algn="ctr">
                <a:lnSpc>
                  <a:spcPts val="2240"/>
                </a:lnSpc>
              </a:pPr>
              <a:endParaRPr/>
            </a:p>
          </p:txBody>
        </p:sp>
      </p:grpSp>
      <p:sp>
        <p:nvSpPr>
          <p:cNvPr id="20" name="Freeform 20">
            <a:extLst>
              <a:ext uri="{FF2B5EF4-FFF2-40B4-BE49-F238E27FC236}">
                <a16:creationId xmlns:a16="http://schemas.microsoft.com/office/drawing/2014/main" id="{10748493-B36A-E898-12BB-BA2AF1AF6C30}"/>
              </a:ext>
            </a:extLst>
          </p:cNvPr>
          <p:cNvSpPr/>
          <p:nvPr/>
        </p:nvSpPr>
        <p:spPr>
          <a:xfrm>
            <a:off x="2041874" y="7256047"/>
            <a:ext cx="874040" cy="874040"/>
          </a:xfrm>
          <a:custGeom>
            <a:avLst/>
            <a:gdLst/>
            <a:ahLst/>
            <a:cxnLst/>
            <a:rect l="l" t="t" r="r" b="b"/>
            <a:pathLst>
              <a:path w="874040" h="874040">
                <a:moveTo>
                  <a:pt x="0" y="0"/>
                </a:moveTo>
                <a:lnTo>
                  <a:pt x="874040" y="0"/>
                </a:lnTo>
                <a:lnTo>
                  <a:pt x="874040" y="874040"/>
                </a:lnTo>
                <a:lnTo>
                  <a:pt x="0" y="8740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24" name="Group 24">
            <a:extLst>
              <a:ext uri="{FF2B5EF4-FFF2-40B4-BE49-F238E27FC236}">
                <a16:creationId xmlns:a16="http://schemas.microsoft.com/office/drawing/2014/main" id="{D8193930-7186-07CC-5699-D9CBA77DE560}"/>
              </a:ext>
            </a:extLst>
          </p:cNvPr>
          <p:cNvGrpSpPr/>
          <p:nvPr/>
        </p:nvGrpSpPr>
        <p:grpSpPr>
          <a:xfrm>
            <a:off x="0" y="0"/>
            <a:ext cx="18288000" cy="2212975"/>
            <a:chOff x="0" y="0"/>
            <a:chExt cx="4816593" cy="582841"/>
          </a:xfrm>
        </p:grpSpPr>
        <p:sp>
          <p:nvSpPr>
            <p:cNvPr id="25" name="Freeform 25">
              <a:extLst>
                <a:ext uri="{FF2B5EF4-FFF2-40B4-BE49-F238E27FC236}">
                  <a16:creationId xmlns:a16="http://schemas.microsoft.com/office/drawing/2014/main" id="{CC943A1F-ABCD-D2AF-BAB4-2CC97D618CF9}"/>
                </a:ext>
              </a:extLst>
            </p:cNvPr>
            <p:cNvSpPr/>
            <p:nvPr/>
          </p:nvSpPr>
          <p:spPr>
            <a:xfrm>
              <a:off x="0" y="0"/>
              <a:ext cx="4816592" cy="582841"/>
            </a:xfrm>
            <a:custGeom>
              <a:avLst/>
              <a:gdLst/>
              <a:ahLst/>
              <a:cxnLst/>
              <a:rect l="l" t="t" r="r" b="b"/>
              <a:pathLst>
                <a:path w="4816592" h="582841">
                  <a:moveTo>
                    <a:pt x="0" y="0"/>
                  </a:moveTo>
                  <a:lnTo>
                    <a:pt x="4816592" y="0"/>
                  </a:lnTo>
                  <a:lnTo>
                    <a:pt x="4816592" y="582841"/>
                  </a:lnTo>
                  <a:lnTo>
                    <a:pt x="0" y="582841"/>
                  </a:lnTo>
                  <a:close/>
                </a:path>
              </a:pathLst>
            </a:custGeom>
            <a:solidFill>
              <a:srgbClr val="112077"/>
            </a:solidFill>
          </p:spPr>
          <p:txBody>
            <a:bodyPr/>
            <a:lstStyle/>
            <a:p>
              <a:endParaRPr lang="fi-FI"/>
            </a:p>
          </p:txBody>
        </p:sp>
        <p:sp>
          <p:nvSpPr>
            <p:cNvPr id="26" name="TextBox 26">
              <a:extLst>
                <a:ext uri="{FF2B5EF4-FFF2-40B4-BE49-F238E27FC236}">
                  <a16:creationId xmlns:a16="http://schemas.microsoft.com/office/drawing/2014/main" id="{9EEBB408-16E7-1C66-695D-85CC3BE6299C}"/>
                </a:ext>
              </a:extLst>
            </p:cNvPr>
            <p:cNvSpPr txBox="1"/>
            <p:nvPr/>
          </p:nvSpPr>
          <p:spPr>
            <a:xfrm>
              <a:off x="0" y="-38100"/>
              <a:ext cx="4816593" cy="620941"/>
            </a:xfrm>
            <a:prstGeom prst="rect">
              <a:avLst/>
            </a:prstGeom>
          </p:spPr>
          <p:txBody>
            <a:bodyPr lIns="50800" tIns="50800" rIns="50800" bIns="50800" rtlCol="0" anchor="ctr"/>
            <a:lstStyle/>
            <a:p>
              <a:pPr algn="ctr">
                <a:lnSpc>
                  <a:spcPts val="2659"/>
                </a:lnSpc>
              </a:pPr>
              <a:endParaRPr/>
            </a:p>
          </p:txBody>
        </p:sp>
      </p:grpSp>
      <p:sp>
        <p:nvSpPr>
          <p:cNvPr id="27" name="TextBox 27">
            <a:extLst>
              <a:ext uri="{FF2B5EF4-FFF2-40B4-BE49-F238E27FC236}">
                <a16:creationId xmlns:a16="http://schemas.microsoft.com/office/drawing/2014/main" id="{C5A6EFD3-FB58-C22E-FF06-80F670709CD2}"/>
              </a:ext>
            </a:extLst>
          </p:cNvPr>
          <p:cNvSpPr txBox="1"/>
          <p:nvPr/>
        </p:nvSpPr>
        <p:spPr>
          <a:xfrm>
            <a:off x="1385491" y="373750"/>
            <a:ext cx="5932719" cy="1360565"/>
          </a:xfrm>
          <a:prstGeom prst="rect">
            <a:avLst/>
          </a:prstGeom>
        </p:spPr>
        <p:txBody>
          <a:bodyPr wrap="square" lIns="0" tIns="0" rIns="0" bIns="0" rtlCol="0" anchor="t">
            <a:spAutoFit/>
          </a:bodyPr>
          <a:lstStyle/>
          <a:p>
            <a:pPr algn="l">
              <a:lnSpc>
                <a:spcPts val="11168"/>
              </a:lnSpc>
              <a:spcBef>
                <a:spcPct val="0"/>
              </a:spcBef>
            </a:pPr>
            <a:r>
              <a:rPr lang="en-US" sz="7977" b="1" dirty="0" err="1">
                <a:solidFill>
                  <a:srgbClr val="FFFFFF"/>
                </a:solidFill>
                <a:latin typeface="Aptos Heavy"/>
                <a:ea typeface="Aptos Heavy"/>
                <a:cs typeface="Aptos Heavy"/>
                <a:sym typeface="Aptos Heavy"/>
              </a:rPr>
              <a:t>Kuunnellen</a:t>
            </a:r>
            <a:endParaRPr lang="en-US" sz="7977" b="1" dirty="0">
              <a:solidFill>
                <a:srgbClr val="FFFFFF"/>
              </a:solidFill>
              <a:latin typeface="Aptos Heavy"/>
              <a:ea typeface="Aptos Heavy"/>
              <a:cs typeface="Aptos Heavy"/>
              <a:sym typeface="Aptos Heavy"/>
            </a:endParaRPr>
          </a:p>
        </p:txBody>
      </p:sp>
      <p:sp>
        <p:nvSpPr>
          <p:cNvPr id="28" name="TextBox 28">
            <a:extLst>
              <a:ext uri="{FF2B5EF4-FFF2-40B4-BE49-F238E27FC236}">
                <a16:creationId xmlns:a16="http://schemas.microsoft.com/office/drawing/2014/main" id="{5357EFA7-9CF5-2B16-6671-966AFACEC521}"/>
              </a:ext>
            </a:extLst>
          </p:cNvPr>
          <p:cNvSpPr txBox="1"/>
          <p:nvPr/>
        </p:nvSpPr>
        <p:spPr>
          <a:xfrm>
            <a:off x="7433866" y="935654"/>
            <a:ext cx="9541827" cy="645172"/>
          </a:xfrm>
          <a:prstGeom prst="rect">
            <a:avLst/>
          </a:prstGeom>
        </p:spPr>
        <p:txBody>
          <a:bodyPr lIns="0" tIns="0" rIns="0" bIns="0" rtlCol="0" anchor="t">
            <a:spAutoFit/>
          </a:bodyPr>
          <a:lstStyle/>
          <a:p>
            <a:pPr algn="l">
              <a:lnSpc>
                <a:spcPts val="5389"/>
              </a:lnSpc>
              <a:spcBef>
                <a:spcPct val="0"/>
              </a:spcBef>
            </a:pPr>
            <a:r>
              <a:rPr lang="en-US" sz="3849">
                <a:solidFill>
                  <a:srgbClr val="FFFFFF"/>
                </a:solidFill>
                <a:latin typeface="Aptos Serif"/>
                <a:ea typeface="Aptos Serif"/>
                <a:cs typeface="Aptos Serif"/>
                <a:sym typeface="Aptos Serif"/>
              </a:rPr>
              <a:t>Oulun hiippakunnan strategia 2027–2032</a:t>
            </a:r>
          </a:p>
        </p:txBody>
      </p:sp>
      <p:sp>
        <p:nvSpPr>
          <p:cNvPr id="39" name="Freeform 39">
            <a:extLst>
              <a:ext uri="{FF2B5EF4-FFF2-40B4-BE49-F238E27FC236}">
                <a16:creationId xmlns:a16="http://schemas.microsoft.com/office/drawing/2014/main" id="{42A5E6FD-DA8C-B5D4-758D-78692812921E}"/>
              </a:ext>
            </a:extLst>
          </p:cNvPr>
          <p:cNvSpPr/>
          <p:nvPr/>
        </p:nvSpPr>
        <p:spPr>
          <a:xfrm>
            <a:off x="2730922" y="9117642"/>
            <a:ext cx="3399225" cy="807408"/>
          </a:xfrm>
          <a:custGeom>
            <a:avLst/>
            <a:gdLst/>
            <a:ahLst/>
            <a:cxnLst/>
            <a:rect l="l" t="t" r="r" b="b"/>
            <a:pathLst>
              <a:path w="3399225" h="807408">
                <a:moveTo>
                  <a:pt x="0" y="0"/>
                </a:moveTo>
                <a:lnTo>
                  <a:pt x="3399225" y="0"/>
                </a:lnTo>
                <a:lnTo>
                  <a:pt x="3399225" y="807408"/>
                </a:lnTo>
                <a:lnTo>
                  <a:pt x="0" y="8074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i-FI"/>
          </a:p>
        </p:txBody>
      </p:sp>
      <p:sp>
        <p:nvSpPr>
          <p:cNvPr id="45" name="TextBox 45">
            <a:extLst>
              <a:ext uri="{FF2B5EF4-FFF2-40B4-BE49-F238E27FC236}">
                <a16:creationId xmlns:a16="http://schemas.microsoft.com/office/drawing/2014/main" id="{3124E393-ACBD-C7F4-624B-2347E23D8333}"/>
              </a:ext>
            </a:extLst>
          </p:cNvPr>
          <p:cNvSpPr txBox="1"/>
          <p:nvPr/>
        </p:nvSpPr>
        <p:spPr>
          <a:xfrm>
            <a:off x="1434490" y="2357636"/>
            <a:ext cx="15541203" cy="6278642"/>
          </a:xfrm>
          <a:prstGeom prst="rect">
            <a:avLst/>
          </a:prstGeom>
        </p:spPr>
        <p:txBody>
          <a:bodyPr wrap="square" lIns="0" tIns="0" rIns="0" bIns="0" rtlCol="0" anchor="t">
            <a:spAutoFit/>
          </a:bodyPr>
          <a:lstStyle/>
          <a:p>
            <a:pPr>
              <a:spcBef>
                <a:spcPct val="0"/>
              </a:spcBef>
            </a:pPr>
            <a:r>
              <a:rPr lang="fi-FI" sz="4800" b="1" dirty="0">
                <a:solidFill>
                  <a:srgbClr val="112077"/>
                </a:solidFill>
                <a:latin typeface="Aptos Serif Bold"/>
                <a:cs typeface="Aptos Serif Bold"/>
              </a:rPr>
              <a:t>Avara osallisuus</a:t>
            </a:r>
            <a:br>
              <a:rPr lang="fi-FI" sz="3600" dirty="0"/>
            </a:br>
            <a:r>
              <a:rPr lang="fi-FI" sz="3600" b="1" dirty="0">
                <a:solidFill>
                  <a:srgbClr val="000000"/>
                </a:solidFill>
                <a:latin typeface="Aptos" panose="020B0004020202020204" pitchFamily="34" charset="0"/>
              </a:rPr>
              <a:t>– Lähimmäisenrakkaus on kirkon elämäntapa, johon olemme sitoutuneita lähellämme ja maailmanlaajasti</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Vahvistamme yhteistä kirkkoa, jossa jokaisella ja kaikenikäisillä on paikka, ääni ja arvo</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Rakennamme paikallisseurakuntia avoimina yhteisöinä, joissa ketään ei jätetä yksin eikä sivuun</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Kiinnitämme erityistä huomiota niihin, joiden osallisuus, hyvinvointi tai ihmisarvo ovat uhattuina</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Rakennamme osallisuutta ja kestävää yhteyttä myös luomakuntaan, ymmärtäen itsemmekin sen osana</a:t>
            </a:r>
            <a:endParaRPr lang="en-US" sz="3600" b="1" dirty="0">
              <a:solidFill>
                <a:srgbClr val="000000"/>
              </a:solidFill>
              <a:latin typeface="Aptos" panose="020B0004020202020204" pitchFamily="34" charset="0"/>
              <a:sym typeface="Aptos Semi-Bold"/>
            </a:endParaRPr>
          </a:p>
        </p:txBody>
      </p:sp>
    </p:spTree>
    <p:extLst>
      <p:ext uri="{BB962C8B-B14F-4D97-AF65-F5344CB8AC3E}">
        <p14:creationId xmlns:p14="http://schemas.microsoft.com/office/powerpoint/2010/main" val="1032801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F211D-FB5D-3ABE-6D37-3620D6415E5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5C395EF-D315-B99F-3347-A56E456DB31A}"/>
              </a:ext>
            </a:extLst>
          </p:cNvPr>
          <p:cNvSpPr/>
          <p:nvPr/>
        </p:nvSpPr>
        <p:spPr>
          <a:xfrm>
            <a:off x="0" y="70485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i-FI"/>
          </a:p>
        </p:txBody>
      </p:sp>
      <p:grpSp>
        <p:nvGrpSpPr>
          <p:cNvPr id="3" name="Group 3">
            <a:extLst>
              <a:ext uri="{FF2B5EF4-FFF2-40B4-BE49-F238E27FC236}">
                <a16:creationId xmlns:a16="http://schemas.microsoft.com/office/drawing/2014/main" id="{61E2FE6C-C31C-C69E-D7DC-5C5BD113CC9E}"/>
              </a:ext>
            </a:extLst>
          </p:cNvPr>
          <p:cNvGrpSpPr/>
          <p:nvPr/>
        </p:nvGrpSpPr>
        <p:grpSpPr>
          <a:xfrm>
            <a:off x="533400" y="2301358"/>
            <a:ext cx="16854965" cy="6333987"/>
            <a:chOff x="0" y="0"/>
            <a:chExt cx="1459254" cy="1005969"/>
          </a:xfrm>
        </p:grpSpPr>
        <p:sp>
          <p:nvSpPr>
            <p:cNvPr id="4" name="Freeform 4">
              <a:extLst>
                <a:ext uri="{FF2B5EF4-FFF2-40B4-BE49-F238E27FC236}">
                  <a16:creationId xmlns:a16="http://schemas.microsoft.com/office/drawing/2014/main" id="{190E0901-FB4B-3FC3-D769-A99378C57D61}"/>
                </a:ext>
              </a:extLst>
            </p:cNvPr>
            <p:cNvSpPr/>
            <p:nvPr/>
          </p:nvSpPr>
          <p:spPr>
            <a:xfrm>
              <a:off x="0" y="0"/>
              <a:ext cx="1459254" cy="1005969"/>
            </a:xfrm>
            <a:custGeom>
              <a:avLst/>
              <a:gdLst/>
              <a:ahLst/>
              <a:cxnLst/>
              <a:rect l="l" t="t" r="r" b="b"/>
              <a:pathLst>
                <a:path w="1459254" h="1005969">
                  <a:moveTo>
                    <a:pt x="71263" y="0"/>
                  </a:moveTo>
                  <a:lnTo>
                    <a:pt x="1387991" y="0"/>
                  </a:lnTo>
                  <a:cubicBezTo>
                    <a:pt x="1427348" y="0"/>
                    <a:pt x="1459254" y="31905"/>
                    <a:pt x="1459254" y="71263"/>
                  </a:cubicBezTo>
                  <a:lnTo>
                    <a:pt x="1459254" y="934706"/>
                  </a:lnTo>
                  <a:cubicBezTo>
                    <a:pt x="1459254" y="974063"/>
                    <a:pt x="1427348" y="1005969"/>
                    <a:pt x="1387991" y="1005969"/>
                  </a:cubicBezTo>
                  <a:lnTo>
                    <a:pt x="71263" y="1005969"/>
                  </a:lnTo>
                  <a:cubicBezTo>
                    <a:pt x="31905" y="1005969"/>
                    <a:pt x="0" y="974063"/>
                    <a:pt x="0" y="934706"/>
                  </a:cubicBezTo>
                  <a:lnTo>
                    <a:pt x="0" y="71263"/>
                  </a:lnTo>
                  <a:cubicBezTo>
                    <a:pt x="0" y="31905"/>
                    <a:pt x="31905" y="0"/>
                    <a:pt x="71263" y="0"/>
                  </a:cubicBezTo>
                  <a:close/>
                </a:path>
              </a:pathLst>
            </a:custGeom>
            <a:solidFill>
              <a:srgbClr val="E5F3FA"/>
            </a:solidFill>
          </p:spPr>
          <p:txBody>
            <a:bodyPr/>
            <a:lstStyle/>
            <a:p>
              <a:endParaRPr lang="fi-FI"/>
            </a:p>
          </p:txBody>
        </p:sp>
        <p:sp>
          <p:nvSpPr>
            <p:cNvPr id="5" name="TextBox 5">
              <a:extLst>
                <a:ext uri="{FF2B5EF4-FFF2-40B4-BE49-F238E27FC236}">
                  <a16:creationId xmlns:a16="http://schemas.microsoft.com/office/drawing/2014/main" id="{CADD8B49-6A19-521C-CCCB-F3E85C1C742E}"/>
                </a:ext>
              </a:extLst>
            </p:cNvPr>
            <p:cNvSpPr txBox="1"/>
            <p:nvPr/>
          </p:nvSpPr>
          <p:spPr>
            <a:xfrm>
              <a:off x="0" y="9525"/>
              <a:ext cx="1459254" cy="996444"/>
            </a:xfrm>
            <a:prstGeom prst="rect">
              <a:avLst/>
            </a:prstGeom>
          </p:spPr>
          <p:txBody>
            <a:bodyPr lIns="50800" tIns="50800" rIns="50800" bIns="50800" rtlCol="0" anchor="ctr"/>
            <a:lstStyle/>
            <a:p>
              <a:pPr algn="ctr">
                <a:lnSpc>
                  <a:spcPts val="2240"/>
                </a:lnSpc>
              </a:pPr>
              <a:endParaRPr/>
            </a:p>
          </p:txBody>
        </p:sp>
      </p:grpSp>
      <p:sp>
        <p:nvSpPr>
          <p:cNvPr id="20" name="Freeform 20">
            <a:extLst>
              <a:ext uri="{FF2B5EF4-FFF2-40B4-BE49-F238E27FC236}">
                <a16:creationId xmlns:a16="http://schemas.microsoft.com/office/drawing/2014/main" id="{670D5AED-D747-55F1-BA7B-07A3A6963855}"/>
              </a:ext>
            </a:extLst>
          </p:cNvPr>
          <p:cNvSpPr/>
          <p:nvPr/>
        </p:nvSpPr>
        <p:spPr>
          <a:xfrm>
            <a:off x="2041874" y="7256047"/>
            <a:ext cx="874040" cy="874040"/>
          </a:xfrm>
          <a:custGeom>
            <a:avLst/>
            <a:gdLst/>
            <a:ahLst/>
            <a:cxnLst/>
            <a:rect l="l" t="t" r="r" b="b"/>
            <a:pathLst>
              <a:path w="874040" h="874040">
                <a:moveTo>
                  <a:pt x="0" y="0"/>
                </a:moveTo>
                <a:lnTo>
                  <a:pt x="874040" y="0"/>
                </a:lnTo>
                <a:lnTo>
                  <a:pt x="874040" y="874040"/>
                </a:lnTo>
                <a:lnTo>
                  <a:pt x="0" y="8740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24" name="Group 24">
            <a:extLst>
              <a:ext uri="{FF2B5EF4-FFF2-40B4-BE49-F238E27FC236}">
                <a16:creationId xmlns:a16="http://schemas.microsoft.com/office/drawing/2014/main" id="{A7401950-80AA-12E9-CA8B-60462207099C}"/>
              </a:ext>
            </a:extLst>
          </p:cNvPr>
          <p:cNvGrpSpPr/>
          <p:nvPr/>
        </p:nvGrpSpPr>
        <p:grpSpPr>
          <a:xfrm>
            <a:off x="0" y="0"/>
            <a:ext cx="18288000" cy="2212975"/>
            <a:chOff x="0" y="0"/>
            <a:chExt cx="4816593" cy="582841"/>
          </a:xfrm>
        </p:grpSpPr>
        <p:sp>
          <p:nvSpPr>
            <p:cNvPr id="25" name="Freeform 25">
              <a:extLst>
                <a:ext uri="{FF2B5EF4-FFF2-40B4-BE49-F238E27FC236}">
                  <a16:creationId xmlns:a16="http://schemas.microsoft.com/office/drawing/2014/main" id="{E3F57DA9-B47A-C5B5-AAFD-CB6B623EB2D3}"/>
                </a:ext>
              </a:extLst>
            </p:cNvPr>
            <p:cNvSpPr/>
            <p:nvPr/>
          </p:nvSpPr>
          <p:spPr>
            <a:xfrm>
              <a:off x="0" y="0"/>
              <a:ext cx="4816592" cy="582841"/>
            </a:xfrm>
            <a:custGeom>
              <a:avLst/>
              <a:gdLst/>
              <a:ahLst/>
              <a:cxnLst/>
              <a:rect l="l" t="t" r="r" b="b"/>
              <a:pathLst>
                <a:path w="4816592" h="582841">
                  <a:moveTo>
                    <a:pt x="0" y="0"/>
                  </a:moveTo>
                  <a:lnTo>
                    <a:pt x="4816592" y="0"/>
                  </a:lnTo>
                  <a:lnTo>
                    <a:pt x="4816592" y="582841"/>
                  </a:lnTo>
                  <a:lnTo>
                    <a:pt x="0" y="582841"/>
                  </a:lnTo>
                  <a:close/>
                </a:path>
              </a:pathLst>
            </a:custGeom>
            <a:solidFill>
              <a:srgbClr val="112077"/>
            </a:solidFill>
          </p:spPr>
          <p:txBody>
            <a:bodyPr/>
            <a:lstStyle/>
            <a:p>
              <a:endParaRPr lang="fi-FI"/>
            </a:p>
          </p:txBody>
        </p:sp>
        <p:sp>
          <p:nvSpPr>
            <p:cNvPr id="26" name="TextBox 26">
              <a:extLst>
                <a:ext uri="{FF2B5EF4-FFF2-40B4-BE49-F238E27FC236}">
                  <a16:creationId xmlns:a16="http://schemas.microsoft.com/office/drawing/2014/main" id="{8EB2E20D-F88C-7B04-51C3-F5FA847DE92A}"/>
                </a:ext>
              </a:extLst>
            </p:cNvPr>
            <p:cNvSpPr txBox="1"/>
            <p:nvPr/>
          </p:nvSpPr>
          <p:spPr>
            <a:xfrm>
              <a:off x="0" y="-38100"/>
              <a:ext cx="4816593" cy="620941"/>
            </a:xfrm>
            <a:prstGeom prst="rect">
              <a:avLst/>
            </a:prstGeom>
          </p:spPr>
          <p:txBody>
            <a:bodyPr lIns="50800" tIns="50800" rIns="50800" bIns="50800" rtlCol="0" anchor="ctr"/>
            <a:lstStyle/>
            <a:p>
              <a:pPr algn="ctr">
                <a:lnSpc>
                  <a:spcPts val="2659"/>
                </a:lnSpc>
              </a:pPr>
              <a:endParaRPr/>
            </a:p>
          </p:txBody>
        </p:sp>
      </p:grpSp>
      <p:sp>
        <p:nvSpPr>
          <p:cNvPr id="27" name="TextBox 27">
            <a:extLst>
              <a:ext uri="{FF2B5EF4-FFF2-40B4-BE49-F238E27FC236}">
                <a16:creationId xmlns:a16="http://schemas.microsoft.com/office/drawing/2014/main" id="{54CE57E7-8F65-6BC9-6C33-44353E795B1A}"/>
              </a:ext>
            </a:extLst>
          </p:cNvPr>
          <p:cNvSpPr txBox="1"/>
          <p:nvPr/>
        </p:nvSpPr>
        <p:spPr>
          <a:xfrm>
            <a:off x="1385491" y="373750"/>
            <a:ext cx="5932719" cy="1360565"/>
          </a:xfrm>
          <a:prstGeom prst="rect">
            <a:avLst/>
          </a:prstGeom>
        </p:spPr>
        <p:txBody>
          <a:bodyPr wrap="square" lIns="0" tIns="0" rIns="0" bIns="0" rtlCol="0" anchor="t">
            <a:spAutoFit/>
          </a:bodyPr>
          <a:lstStyle/>
          <a:p>
            <a:pPr algn="l">
              <a:lnSpc>
                <a:spcPts val="11168"/>
              </a:lnSpc>
              <a:spcBef>
                <a:spcPct val="0"/>
              </a:spcBef>
            </a:pPr>
            <a:r>
              <a:rPr lang="en-US" sz="7977" b="1" dirty="0" err="1">
                <a:solidFill>
                  <a:srgbClr val="FFFFFF"/>
                </a:solidFill>
                <a:latin typeface="Aptos Heavy"/>
                <a:ea typeface="Aptos Heavy"/>
                <a:cs typeface="Aptos Heavy"/>
                <a:sym typeface="Aptos Heavy"/>
              </a:rPr>
              <a:t>Kuunnellen</a:t>
            </a:r>
            <a:endParaRPr lang="en-US" sz="7977" b="1" dirty="0">
              <a:solidFill>
                <a:srgbClr val="FFFFFF"/>
              </a:solidFill>
              <a:latin typeface="Aptos Heavy"/>
              <a:ea typeface="Aptos Heavy"/>
              <a:cs typeface="Aptos Heavy"/>
              <a:sym typeface="Aptos Heavy"/>
            </a:endParaRPr>
          </a:p>
        </p:txBody>
      </p:sp>
      <p:sp>
        <p:nvSpPr>
          <p:cNvPr id="28" name="TextBox 28">
            <a:extLst>
              <a:ext uri="{FF2B5EF4-FFF2-40B4-BE49-F238E27FC236}">
                <a16:creationId xmlns:a16="http://schemas.microsoft.com/office/drawing/2014/main" id="{2D79D8BE-2968-B072-9F32-5B884E470D4C}"/>
              </a:ext>
            </a:extLst>
          </p:cNvPr>
          <p:cNvSpPr txBox="1"/>
          <p:nvPr/>
        </p:nvSpPr>
        <p:spPr>
          <a:xfrm>
            <a:off x="7433866" y="935654"/>
            <a:ext cx="9541827" cy="645172"/>
          </a:xfrm>
          <a:prstGeom prst="rect">
            <a:avLst/>
          </a:prstGeom>
        </p:spPr>
        <p:txBody>
          <a:bodyPr lIns="0" tIns="0" rIns="0" bIns="0" rtlCol="0" anchor="t">
            <a:spAutoFit/>
          </a:bodyPr>
          <a:lstStyle/>
          <a:p>
            <a:pPr algn="l">
              <a:lnSpc>
                <a:spcPts val="5389"/>
              </a:lnSpc>
              <a:spcBef>
                <a:spcPct val="0"/>
              </a:spcBef>
            </a:pPr>
            <a:r>
              <a:rPr lang="en-US" sz="3849">
                <a:solidFill>
                  <a:srgbClr val="FFFFFF"/>
                </a:solidFill>
                <a:latin typeface="Aptos Serif"/>
                <a:ea typeface="Aptos Serif"/>
                <a:cs typeface="Aptos Serif"/>
                <a:sym typeface="Aptos Serif"/>
              </a:rPr>
              <a:t>Oulun hiippakunnan strategia 2027–2032</a:t>
            </a:r>
          </a:p>
        </p:txBody>
      </p:sp>
      <p:sp>
        <p:nvSpPr>
          <p:cNvPr id="39" name="Freeform 39">
            <a:extLst>
              <a:ext uri="{FF2B5EF4-FFF2-40B4-BE49-F238E27FC236}">
                <a16:creationId xmlns:a16="http://schemas.microsoft.com/office/drawing/2014/main" id="{24776B81-C58E-1FD1-B807-FB5BDE9CD105}"/>
              </a:ext>
            </a:extLst>
          </p:cNvPr>
          <p:cNvSpPr/>
          <p:nvPr/>
        </p:nvSpPr>
        <p:spPr>
          <a:xfrm>
            <a:off x="2730922" y="9117642"/>
            <a:ext cx="3399225" cy="807408"/>
          </a:xfrm>
          <a:custGeom>
            <a:avLst/>
            <a:gdLst/>
            <a:ahLst/>
            <a:cxnLst/>
            <a:rect l="l" t="t" r="r" b="b"/>
            <a:pathLst>
              <a:path w="3399225" h="807408">
                <a:moveTo>
                  <a:pt x="0" y="0"/>
                </a:moveTo>
                <a:lnTo>
                  <a:pt x="3399225" y="0"/>
                </a:lnTo>
                <a:lnTo>
                  <a:pt x="3399225" y="807408"/>
                </a:lnTo>
                <a:lnTo>
                  <a:pt x="0" y="8074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i-FI"/>
          </a:p>
        </p:txBody>
      </p:sp>
      <p:sp>
        <p:nvSpPr>
          <p:cNvPr id="45" name="TextBox 45">
            <a:extLst>
              <a:ext uri="{FF2B5EF4-FFF2-40B4-BE49-F238E27FC236}">
                <a16:creationId xmlns:a16="http://schemas.microsoft.com/office/drawing/2014/main" id="{8C3C78B8-0703-D09C-8E1C-FC27DE09C1A7}"/>
              </a:ext>
            </a:extLst>
          </p:cNvPr>
          <p:cNvSpPr txBox="1"/>
          <p:nvPr/>
        </p:nvSpPr>
        <p:spPr>
          <a:xfrm>
            <a:off x="1434490" y="2897466"/>
            <a:ext cx="15541203" cy="4062651"/>
          </a:xfrm>
          <a:prstGeom prst="rect">
            <a:avLst/>
          </a:prstGeom>
        </p:spPr>
        <p:txBody>
          <a:bodyPr wrap="square" lIns="0" tIns="0" rIns="0" bIns="0" rtlCol="0" anchor="t">
            <a:spAutoFit/>
          </a:bodyPr>
          <a:lstStyle/>
          <a:p>
            <a:pPr>
              <a:spcBef>
                <a:spcPct val="0"/>
              </a:spcBef>
            </a:pPr>
            <a:r>
              <a:rPr lang="fi-FI" sz="4800" b="1" dirty="0">
                <a:solidFill>
                  <a:srgbClr val="112077"/>
                </a:solidFill>
                <a:latin typeface="Aptos Serif Bold"/>
                <a:cs typeface="Aptos Serif Bold"/>
              </a:rPr>
              <a:t>Kestävä työelämä</a:t>
            </a:r>
            <a:br>
              <a:rPr lang="fi-FI" sz="4800" dirty="0"/>
            </a:br>
            <a:r>
              <a:rPr lang="fi-FI" sz="3600" b="1" dirty="0">
                <a:solidFill>
                  <a:srgbClr val="000000"/>
                </a:solidFill>
                <a:latin typeface="Aptos" panose="020B0004020202020204" pitchFamily="34" charset="0"/>
              </a:rPr>
              <a:t>– Parannamme työssä jaksamista ja tuemme varhaisessa vaiheessa työntekijöitä jaksamisen haasteissa</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Rohkaisemme työssä uusiutumiseen ja työn rajaamiseen</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Vaalimme yhdessä työhyvinvointia ja hyvää työilmapiiriä</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Tuemme johtamista, jotta johtaminen voi tukea toimintaa</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Rakennamme hiippakuntaa, jossa työ on inhimillisesti kestävää</a:t>
            </a:r>
            <a:endParaRPr lang="en-US" sz="3600" b="1" dirty="0">
              <a:solidFill>
                <a:srgbClr val="000000"/>
              </a:solidFill>
              <a:latin typeface="Aptos" panose="020B0004020202020204" pitchFamily="34" charset="0"/>
              <a:sym typeface="Aptos Semi-Bold"/>
            </a:endParaRPr>
          </a:p>
        </p:txBody>
      </p:sp>
    </p:spTree>
    <p:extLst>
      <p:ext uri="{BB962C8B-B14F-4D97-AF65-F5344CB8AC3E}">
        <p14:creationId xmlns:p14="http://schemas.microsoft.com/office/powerpoint/2010/main" val="2339307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7BF34-EA51-F37B-652D-2E382BAF9FF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440A1B4-9734-9C2C-BE42-C06C8473551D}"/>
              </a:ext>
            </a:extLst>
          </p:cNvPr>
          <p:cNvSpPr/>
          <p:nvPr/>
        </p:nvSpPr>
        <p:spPr>
          <a:xfrm>
            <a:off x="0" y="70485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i-FI"/>
          </a:p>
        </p:txBody>
      </p:sp>
      <p:grpSp>
        <p:nvGrpSpPr>
          <p:cNvPr id="3" name="Group 3">
            <a:extLst>
              <a:ext uri="{FF2B5EF4-FFF2-40B4-BE49-F238E27FC236}">
                <a16:creationId xmlns:a16="http://schemas.microsoft.com/office/drawing/2014/main" id="{37096205-C0AD-EE01-890E-4300F77F6F31}"/>
              </a:ext>
            </a:extLst>
          </p:cNvPr>
          <p:cNvGrpSpPr/>
          <p:nvPr/>
        </p:nvGrpSpPr>
        <p:grpSpPr>
          <a:xfrm>
            <a:off x="716515" y="2489753"/>
            <a:ext cx="16854965" cy="6333987"/>
            <a:chOff x="0" y="0"/>
            <a:chExt cx="1459254" cy="1005969"/>
          </a:xfrm>
        </p:grpSpPr>
        <p:sp>
          <p:nvSpPr>
            <p:cNvPr id="4" name="Freeform 4">
              <a:extLst>
                <a:ext uri="{FF2B5EF4-FFF2-40B4-BE49-F238E27FC236}">
                  <a16:creationId xmlns:a16="http://schemas.microsoft.com/office/drawing/2014/main" id="{E3B4B927-F78F-DAAC-12E1-68F47F322862}"/>
                </a:ext>
              </a:extLst>
            </p:cNvPr>
            <p:cNvSpPr/>
            <p:nvPr/>
          </p:nvSpPr>
          <p:spPr>
            <a:xfrm>
              <a:off x="0" y="0"/>
              <a:ext cx="1459254" cy="1005969"/>
            </a:xfrm>
            <a:custGeom>
              <a:avLst/>
              <a:gdLst/>
              <a:ahLst/>
              <a:cxnLst/>
              <a:rect l="l" t="t" r="r" b="b"/>
              <a:pathLst>
                <a:path w="1459254" h="1005969">
                  <a:moveTo>
                    <a:pt x="71263" y="0"/>
                  </a:moveTo>
                  <a:lnTo>
                    <a:pt x="1387991" y="0"/>
                  </a:lnTo>
                  <a:cubicBezTo>
                    <a:pt x="1427348" y="0"/>
                    <a:pt x="1459254" y="31905"/>
                    <a:pt x="1459254" y="71263"/>
                  </a:cubicBezTo>
                  <a:lnTo>
                    <a:pt x="1459254" y="934706"/>
                  </a:lnTo>
                  <a:cubicBezTo>
                    <a:pt x="1459254" y="974063"/>
                    <a:pt x="1427348" y="1005969"/>
                    <a:pt x="1387991" y="1005969"/>
                  </a:cubicBezTo>
                  <a:lnTo>
                    <a:pt x="71263" y="1005969"/>
                  </a:lnTo>
                  <a:cubicBezTo>
                    <a:pt x="31905" y="1005969"/>
                    <a:pt x="0" y="974063"/>
                    <a:pt x="0" y="934706"/>
                  </a:cubicBezTo>
                  <a:lnTo>
                    <a:pt x="0" y="71263"/>
                  </a:lnTo>
                  <a:cubicBezTo>
                    <a:pt x="0" y="31905"/>
                    <a:pt x="31905" y="0"/>
                    <a:pt x="71263" y="0"/>
                  </a:cubicBezTo>
                  <a:close/>
                </a:path>
              </a:pathLst>
            </a:custGeom>
            <a:solidFill>
              <a:srgbClr val="E5F3FA"/>
            </a:solidFill>
          </p:spPr>
          <p:txBody>
            <a:bodyPr/>
            <a:lstStyle/>
            <a:p>
              <a:endParaRPr lang="fi-FI"/>
            </a:p>
          </p:txBody>
        </p:sp>
        <p:sp>
          <p:nvSpPr>
            <p:cNvPr id="5" name="TextBox 5">
              <a:extLst>
                <a:ext uri="{FF2B5EF4-FFF2-40B4-BE49-F238E27FC236}">
                  <a16:creationId xmlns:a16="http://schemas.microsoft.com/office/drawing/2014/main" id="{48C9A7B0-23FC-F072-CB12-FDCC5BC6946E}"/>
                </a:ext>
              </a:extLst>
            </p:cNvPr>
            <p:cNvSpPr txBox="1"/>
            <p:nvPr/>
          </p:nvSpPr>
          <p:spPr>
            <a:xfrm>
              <a:off x="0" y="9525"/>
              <a:ext cx="1459254" cy="996444"/>
            </a:xfrm>
            <a:prstGeom prst="rect">
              <a:avLst/>
            </a:prstGeom>
          </p:spPr>
          <p:txBody>
            <a:bodyPr lIns="50800" tIns="50800" rIns="50800" bIns="50800" rtlCol="0" anchor="ctr"/>
            <a:lstStyle/>
            <a:p>
              <a:pPr algn="ctr">
                <a:lnSpc>
                  <a:spcPts val="2240"/>
                </a:lnSpc>
              </a:pPr>
              <a:endParaRPr/>
            </a:p>
          </p:txBody>
        </p:sp>
      </p:grpSp>
      <p:sp>
        <p:nvSpPr>
          <p:cNvPr id="20" name="Freeform 20">
            <a:extLst>
              <a:ext uri="{FF2B5EF4-FFF2-40B4-BE49-F238E27FC236}">
                <a16:creationId xmlns:a16="http://schemas.microsoft.com/office/drawing/2014/main" id="{7255C169-B6D0-5CEF-12B2-44CEAB5F9169}"/>
              </a:ext>
            </a:extLst>
          </p:cNvPr>
          <p:cNvSpPr/>
          <p:nvPr/>
        </p:nvSpPr>
        <p:spPr>
          <a:xfrm>
            <a:off x="2041874" y="7256047"/>
            <a:ext cx="874040" cy="874040"/>
          </a:xfrm>
          <a:custGeom>
            <a:avLst/>
            <a:gdLst/>
            <a:ahLst/>
            <a:cxnLst/>
            <a:rect l="l" t="t" r="r" b="b"/>
            <a:pathLst>
              <a:path w="874040" h="874040">
                <a:moveTo>
                  <a:pt x="0" y="0"/>
                </a:moveTo>
                <a:lnTo>
                  <a:pt x="874040" y="0"/>
                </a:lnTo>
                <a:lnTo>
                  <a:pt x="874040" y="874040"/>
                </a:lnTo>
                <a:lnTo>
                  <a:pt x="0" y="8740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24" name="Group 24">
            <a:extLst>
              <a:ext uri="{FF2B5EF4-FFF2-40B4-BE49-F238E27FC236}">
                <a16:creationId xmlns:a16="http://schemas.microsoft.com/office/drawing/2014/main" id="{CB7A93E5-CA2B-CA4C-A25E-B1D434B4212E}"/>
              </a:ext>
            </a:extLst>
          </p:cNvPr>
          <p:cNvGrpSpPr/>
          <p:nvPr/>
        </p:nvGrpSpPr>
        <p:grpSpPr>
          <a:xfrm>
            <a:off x="0" y="0"/>
            <a:ext cx="18288000" cy="2212975"/>
            <a:chOff x="0" y="0"/>
            <a:chExt cx="4816593" cy="582841"/>
          </a:xfrm>
        </p:grpSpPr>
        <p:sp>
          <p:nvSpPr>
            <p:cNvPr id="25" name="Freeform 25">
              <a:extLst>
                <a:ext uri="{FF2B5EF4-FFF2-40B4-BE49-F238E27FC236}">
                  <a16:creationId xmlns:a16="http://schemas.microsoft.com/office/drawing/2014/main" id="{B2995CAD-DFC5-7C83-3E1D-E5397BBE7020}"/>
                </a:ext>
              </a:extLst>
            </p:cNvPr>
            <p:cNvSpPr/>
            <p:nvPr/>
          </p:nvSpPr>
          <p:spPr>
            <a:xfrm>
              <a:off x="0" y="0"/>
              <a:ext cx="4816592" cy="582841"/>
            </a:xfrm>
            <a:custGeom>
              <a:avLst/>
              <a:gdLst/>
              <a:ahLst/>
              <a:cxnLst/>
              <a:rect l="l" t="t" r="r" b="b"/>
              <a:pathLst>
                <a:path w="4816592" h="582841">
                  <a:moveTo>
                    <a:pt x="0" y="0"/>
                  </a:moveTo>
                  <a:lnTo>
                    <a:pt x="4816592" y="0"/>
                  </a:lnTo>
                  <a:lnTo>
                    <a:pt x="4816592" y="582841"/>
                  </a:lnTo>
                  <a:lnTo>
                    <a:pt x="0" y="582841"/>
                  </a:lnTo>
                  <a:close/>
                </a:path>
              </a:pathLst>
            </a:custGeom>
            <a:solidFill>
              <a:srgbClr val="112077"/>
            </a:solidFill>
          </p:spPr>
          <p:txBody>
            <a:bodyPr/>
            <a:lstStyle/>
            <a:p>
              <a:endParaRPr lang="fi-FI"/>
            </a:p>
          </p:txBody>
        </p:sp>
        <p:sp>
          <p:nvSpPr>
            <p:cNvPr id="26" name="TextBox 26">
              <a:extLst>
                <a:ext uri="{FF2B5EF4-FFF2-40B4-BE49-F238E27FC236}">
                  <a16:creationId xmlns:a16="http://schemas.microsoft.com/office/drawing/2014/main" id="{697E8F59-AF1D-C8A9-FFE9-2733174D66A2}"/>
                </a:ext>
              </a:extLst>
            </p:cNvPr>
            <p:cNvSpPr txBox="1"/>
            <p:nvPr/>
          </p:nvSpPr>
          <p:spPr>
            <a:xfrm>
              <a:off x="0" y="-38100"/>
              <a:ext cx="4816593" cy="620941"/>
            </a:xfrm>
            <a:prstGeom prst="rect">
              <a:avLst/>
            </a:prstGeom>
          </p:spPr>
          <p:txBody>
            <a:bodyPr lIns="50800" tIns="50800" rIns="50800" bIns="50800" rtlCol="0" anchor="ctr"/>
            <a:lstStyle/>
            <a:p>
              <a:pPr algn="ctr">
                <a:lnSpc>
                  <a:spcPts val="2659"/>
                </a:lnSpc>
              </a:pPr>
              <a:endParaRPr/>
            </a:p>
          </p:txBody>
        </p:sp>
      </p:grpSp>
      <p:sp>
        <p:nvSpPr>
          <p:cNvPr id="27" name="TextBox 27">
            <a:extLst>
              <a:ext uri="{FF2B5EF4-FFF2-40B4-BE49-F238E27FC236}">
                <a16:creationId xmlns:a16="http://schemas.microsoft.com/office/drawing/2014/main" id="{6A602FD2-3F0D-80C3-5564-842FBCB16BCA}"/>
              </a:ext>
            </a:extLst>
          </p:cNvPr>
          <p:cNvSpPr txBox="1"/>
          <p:nvPr/>
        </p:nvSpPr>
        <p:spPr>
          <a:xfrm>
            <a:off x="1385491" y="373750"/>
            <a:ext cx="5932719" cy="1360565"/>
          </a:xfrm>
          <a:prstGeom prst="rect">
            <a:avLst/>
          </a:prstGeom>
        </p:spPr>
        <p:txBody>
          <a:bodyPr wrap="square" lIns="0" tIns="0" rIns="0" bIns="0" rtlCol="0" anchor="t">
            <a:spAutoFit/>
          </a:bodyPr>
          <a:lstStyle/>
          <a:p>
            <a:pPr algn="l">
              <a:lnSpc>
                <a:spcPts val="11168"/>
              </a:lnSpc>
              <a:spcBef>
                <a:spcPct val="0"/>
              </a:spcBef>
            </a:pPr>
            <a:r>
              <a:rPr lang="en-US" sz="7977" b="1" dirty="0" err="1">
                <a:solidFill>
                  <a:srgbClr val="FFFFFF"/>
                </a:solidFill>
                <a:latin typeface="Aptos Heavy"/>
                <a:ea typeface="Aptos Heavy"/>
                <a:cs typeface="Aptos Heavy"/>
                <a:sym typeface="Aptos Heavy"/>
              </a:rPr>
              <a:t>Kuunnellen</a:t>
            </a:r>
            <a:endParaRPr lang="en-US" sz="7977" b="1" dirty="0">
              <a:solidFill>
                <a:srgbClr val="FFFFFF"/>
              </a:solidFill>
              <a:latin typeface="Aptos Heavy"/>
              <a:ea typeface="Aptos Heavy"/>
              <a:cs typeface="Aptos Heavy"/>
              <a:sym typeface="Aptos Heavy"/>
            </a:endParaRPr>
          </a:p>
        </p:txBody>
      </p:sp>
      <p:sp>
        <p:nvSpPr>
          <p:cNvPr id="28" name="TextBox 28">
            <a:extLst>
              <a:ext uri="{FF2B5EF4-FFF2-40B4-BE49-F238E27FC236}">
                <a16:creationId xmlns:a16="http://schemas.microsoft.com/office/drawing/2014/main" id="{663C8ED9-59C9-D9D7-0BFF-50A6B5755C4C}"/>
              </a:ext>
            </a:extLst>
          </p:cNvPr>
          <p:cNvSpPr txBox="1"/>
          <p:nvPr/>
        </p:nvSpPr>
        <p:spPr>
          <a:xfrm>
            <a:off x="7433866" y="935654"/>
            <a:ext cx="9541827" cy="645172"/>
          </a:xfrm>
          <a:prstGeom prst="rect">
            <a:avLst/>
          </a:prstGeom>
        </p:spPr>
        <p:txBody>
          <a:bodyPr lIns="0" tIns="0" rIns="0" bIns="0" rtlCol="0" anchor="t">
            <a:spAutoFit/>
          </a:bodyPr>
          <a:lstStyle/>
          <a:p>
            <a:pPr algn="l">
              <a:lnSpc>
                <a:spcPts val="5389"/>
              </a:lnSpc>
              <a:spcBef>
                <a:spcPct val="0"/>
              </a:spcBef>
            </a:pPr>
            <a:r>
              <a:rPr lang="en-US" sz="3849">
                <a:solidFill>
                  <a:srgbClr val="FFFFFF"/>
                </a:solidFill>
                <a:latin typeface="Aptos Serif"/>
                <a:ea typeface="Aptos Serif"/>
                <a:cs typeface="Aptos Serif"/>
                <a:sym typeface="Aptos Serif"/>
              </a:rPr>
              <a:t>Oulun hiippakunnan strategia 2027–2032</a:t>
            </a:r>
          </a:p>
        </p:txBody>
      </p:sp>
      <p:sp>
        <p:nvSpPr>
          <p:cNvPr id="39" name="Freeform 39">
            <a:extLst>
              <a:ext uri="{FF2B5EF4-FFF2-40B4-BE49-F238E27FC236}">
                <a16:creationId xmlns:a16="http://schemas.microsoft.com/office/drawing/2014/main" id="{DA0B5A79-4CC9-4B23-C87F-3E7D9E1B30D1}"/>
              </a:ext>
            </a:extLst>
          </p:cNvPr>
          <p:cNvSpPr/>
          <p:nvPr/>
        </p:nvSpPr>
        <p:spPr>
          <a:xfrm>
            <a:off x="2730922" y="9117642"/>
            <a:ext cx="3399225" cy="807408"/>
          </a:xfrm>
          <a:custGeom>
            <a:avLst/>
            <a:gdLst/>
            <a:ahLst/>
            <a:cxnLst/>
            <a:rect l="l" t="t" r="r" b="b"/>
            <a:pathLst>
              <a:path w="3399225" h="807408">
                <a:moveTo>
                  <a:pt x="0" y="0"/>
                </a:moveTo>
                <a:lnTo>
                  <a:pt x="3399225" y="0"/>
                </a:lnTo>
                <a:lnTo>
                  <a:pt x="3399225" y="807408"/>
                </a:lnTo>
                <a:lnTo>
                  <a:pt x="0" y="8074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i-FI"/>
          </a:p>
        </p:txBody>
      </p:sp>
      <p:sp>
        <p:nvSpPr>
          <p:cNvPr id="45" name="TextBox 45">
            <a:extLst>
              <a:ext uri="{FF2B5EF4-FFF2-40B4-BE49-F238E27FC236}">
                <a16:creationId xmlns:a16="http://schemas.microsoft.com/office/drawing/2014/main" id="{55292E04-B938-3757-B867-6DA9A1FE7C5C}"/>
              </a:ext>
            </a:extLst>
          </p:cNvPr>
          <p:cNvSpPr txBox="1"/>
          <p:nvPr/>
        </p:nvSpPr>
        <p:spPr>
          <a:xfrm>
            <a:off x="1434490" y="2897466"/>
            <a:ext cx="15541203" cy="5170646"/>
          </a:xfrm>
          <a:prstGeom prst="rect">
            <a:avLst/>
          </a:prstGeom>
        </p:spPr>
        <p:txBody>
          <a:bodyPr wrap="square" lIns="0" tIns="0" rIns="0" bIns="0" rtlCol="0" anchor="t">
            <a:spAutoFit/>
          </a:bodyPr>
          <a:lstStyle/>
          <a:p>
            <a:pPr>
              <a:spcBef>
                <a:spcPct val="0"/>
              </a:spcBef>
            </a:pPr>
            <a:r>
              <a:rPr lang="fi-FI" sz="4800" b="1" dirty="0">
                <a:solidFill>
                  <a:srgbClr val="112077"/>
                </a:solidFill>
                <a:latin typeface="Aptos Serif Bold"/>
                <a:cs typeface="Aptos Serif Bold"/>
              </a:rPr>
              <a:t>Rakentava toimiminen</a:t>
            </a:r>
            <a:br>
              <a:rPr lang="fi-FI" sz="3600" dirty="0"/>
            </a:br>
            <a:r>
              <a:rPr lang="fi-FI" sz="3600" b="1" dirty="0">
                <a:solidFill>
                  <a:srgbClr val="000000"/>
                </a:solidFill>
                <a:latin typeface="Aptos" panose="020B0004020202020204" pitchFamily="34" charset="0"/>
              </a:rPr>
              <a:t>– Vähennämme polarisaatiota sekä yhteiskunnassa että kirkossa omalla esimerkillämme ja käymällä kunnioittavaa keskustelua</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Huomioimme erityisesti niitä ryhmiä, jotka eivät ole vahvassa asemassa</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Rakennamme siltoja ja luomme yhteyksiä muihin alueellisiin toimijoihin aloitteellisesti</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Huomioimme hiippakunnassamme erityisellä tavalla saamelaiset alkuperäiskansana sekä sitoudumme Saamelaiset kirkossa -hankkeen suosituksiin</a:t>
            </a:r>
            <a:endParaRPr lang="en-US" sz="3600" b="1" dirty="0">
              <a:solidFill>
                <a:srgbClr val="000000"/>
              </a:solidFill>
              <a:latin typeface="Aptos" panose="020B0004020202020204" pitchFamily="34" charset="0"/>
              <a:sym typeface="Aptos Semi-Bold"/>
            </a:endParaRPr>
          </a:p>
        </p:txBody>
      </p:sp>
    </p:spTree>
    <p:extLst>
      <p:ext uri="{BB962C8B-B14F-4D97-AF65-F5344CB8AC3E}">
        <p14:creationId xmlns:p14="http://schemas.microsoft.com/office/powerpoint/2010/main" val="1398908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0AAE9-6727-C172-1326-F88DF685BB5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F9C243D-CD3C-8D84-E226-E24C17502878}"/>
              </a:ext>
            </a:extLst>
          </p:cNvPr>
          <p:cNvSpPr/>
          <p:nvPr/>
        </p:nvSpPr>
        <p:spPr>
          <a:xfrm>
            <a:off x="-4" y="69723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i-FI"/>
          </a:p>
        </p:txBody>
      </p:sp>
      <p:grpSp>
        <p:nvGrpSpPr>
          <p:cNvPr id="3" name="Group 3">
            <a:extLst>
              <a:ext uri="{FF2B5EF4-FFF2-40B4-BE49-F238E27FC236}">
                <a16:creationId xmlns:a16="http://schemas.microsoft.com/office/drawing/2014/main" id="{ACE88649-CB73-F8D9-0543-0BE7B63393F4}"/>
              </a:ext>
            </a:extLst>
          </p:cNvPr>
          <p:cNvGrpSpPr/>
          <p:nvPr/>
        </p:nvGrpSpPr>
        <p:grpSpPr>
          <a:xfrm>
            <a:off x="716515" y="2308371"/>
            <a:ext cx="16854965" cy="6333987"/>
            <a:chOff x="0" y="0"/>
            <a:chExt cx="1459254" cy="1005969"/>
          </a:xfrm>
        </p:grpSpPr>
        <p:sp>
          <p:nvSpPr>
            <p:cNvPr id="4" name="Freeform 4">
              <a:extLst>
                <a:ext uri="{FF2B5EF4-FFF2-40B4-BE49-F238E27FC236}">
                  <a16:creationId xmlns:a16="http://schemas.microsoft.com/office/drawing/2014/main" id="{5CFEDAE0-3422-CE76-C637-ED485EB1B9E0}"/>
                </a:ext>
              </a:extLst>
            </p:cNvPr>
            <p:cNvSpPr/>
            <p:nvPr/>
          </p:nvSpPr>
          <p:spPr>
            <a:xfrm>
              <a:off x="0" y="0"/>
              <a:ext cx="1459254" cy="1005969"/>
            </a:xfrm>
            <a:custGeom>
              <a:avLst/>
              <a:gdLst/>
              <a:ahLst/>
              <a:cxnLst/>
              <a:rect l="l" t="t" r="r" b="b"/>
              <a:pathLst>
                <a:path w="1459254" h="1005969">
                  <a:moveTo>
                    <a:pt x="71263" y="0"/>
                  </a:moveTo>
                  <a:lnTo>
                    <a:pt x="1387991" y="0"/>
                  </a:lnTo>
                  <a:cubicBezTo>
                    <a:pt x="1427348" y="0"/>
                    <a:pt x="1459254" y="31905"/>
                    <a:pt x="1459254" y="71263"/>
                  </a:cubicBezTo>
                  <a:lnTo>
                    <a:pt x="1459254" y="934706"/>
                  </a:lnTo>
                  <a:cubicBezTo>
                    <a:pt x="1459254" y="974063"/>
                    <a:pt x="1427348" y="1005969"/>
                    <a:pt x="1387991" y="1005969"/>
                  </a:cubicBezTo>
                  <a:lnTo>
                    <a:pt x="71263" y="1005969"/>
                  </a:lnTo>
                  <a:cubicBezTo>
                    <a:pt x="31905" y="1005969"/>
                    <a:pt x="0" y="974063"/>
                    <a:pt x="0" y="934706"/>
                  </a:cubicBezTo>
                  <a:lnTo>
                    <a:pt x="0" y="71263"/>
                  </a:lnTo>
                  <a:cubicBezTo>
                    <a:pt x="0" y="31905"/>
                    <a:pt x="31905" y="0"/>
                    <a:pt x="71263" y="0"/>
                  </a:cubicBezTo>
                  <a:close/>
                </a:path>
              </a:pathLst>
            </a:custGeom>
            <a:solidFill>
              <a:srgbClr val="E5F3FA"/>
            </a:solidFill>
          </p:spPr>
          <p:txBody>
            <a:bodyPr/>
            <a:lstStyle/>
            <a:p>
              <a:endParaRPr lang="fi-FI"/>
            </a:p>
          </p:txBody>
        </p:sp>
        <p:sp>
          <p:nvSpPr>
            <p:cNvPr id="5" name="TextBox 5">
              <a:extLst>
                <a:ext uri="{FF2B5EF4-FFF2-40B4-BE49-F238E27FC236}">
                  <a16:creationId xmlns:a16="http://schemas.microsoft.com/office/drawing/2014/main" id="{483E908A-C3F8-B21A-AE95-E580103D054C}"/>
                </a:ext>
              </a:extLst>
            </p:cNvPr>
            <p:cNvSpPr txBox="1"/>
            <p:nvPr/>
          </p:nvSpPr>
          <p:spPr>
            <a:xfrm>
              <a:off x="0" y="9525"/>
              <a:ext cx="1459254" cy="996444"/>
            </a:xfrm>
            <a:prstGeom prst="rect">
              <a:avLst/>
            </a:prstGeom>
          </p:spPr>
          <p:txBody>
            <a:bodyPr lIns="50800" tIns="50800" rIns="50800" bIns="50800" rtlCol="0" anchor="ctr"/>
            <a:lstStyle/>
            <a:p>
              <a:pPr algn="ctr">
                <a:lnSpc>
                  <a:spcPts val="2240"/>
                </a:lnSpc>
              </a:pPr>
              <a:endParaRPr/>
            </a:p>
          </p:txBody>
        </p:sp>
      </p:grpSp>
      <p:sp>
        <p:nvSpPr>
          <p:cNvPr id="20" name="Freeform 20">
            <a:extLst>
              <a:ext uri="{FF2B5EF4-FFF2-40B4-BE49-F238E27FC236}">
                <a16:creationId xmlns:a16="http://schemas.microsoft.com/office/drawing/2014/main" id="{2E3EAF56-5193-9C8C-1BBC-649DCEFDEA6C}"/>
              </a:ext>
            </a:extLst>
          </p:cNvPr>
          <p:cNvSpPr/>
          <p:nvPr/>
        </p:nvSpPr>
        <p:spPr>
          <a:xfrm>
            <a:off x="2041874" y="7256047"/>
            <a:ext cx="874040" cy="874040"/>
          </a:xfrm>
          <a:custGeom>
            <a:avLst/>
            <a:gdLst/>
            <a:ahLst/>
            <a:cxnLst/>
            <a:rect l="l" t="t" r="r" b="b"/>
            <a:pathLst>
              <a:path w="874040" h="874040">
                <a:moveTo>
                  <a:pt x="0" y="0"/>
                </a:moveTo>
                <a:lnTo>
                  <a:pt x="874040" y="0"/>
                </a:lnTo>
                <a:lnTo>
                  <a:pt x="874040" y="874040"/>
                </a:lnTo>
                <a:lnTo>
                  <a:pt x="0" y="8740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i-FI"/>
          </a:p>
        </p:txBody>
      </p:sp>
      <p:grpSp>
        <p:nvGrpSpPr>
          <p:cNvPr id="24" name="Group 24">
            <a:extLst>
              <a:ext uri="{FF2B5EF4-FFF2-40B4-BE49-F238E27FC236}">
                <a16:creationId xmlns:a16="http://schemas.microsoft.com/office/drawing/2014/main" id="{B44B4347-8DB8-814F-1211-F582D6AF8A8D}"/>
              </a:ext>
            </a:extLst>
          </p:cNvPr>
          <p:cNvGrpSpPr/>
          <p:nvPr/>
        </p:nvGrpSpPr>
        <p:grpSpPr>
          <a:xfrm>
            <a:off x="0" y="0"/>
            <a:ext cx="18288000" cy="2212975"/>
            <a:chOff x="0" y="0"/>
            <a:chExt cx="4816593" cy="582841"/>
          </a:xfrm>
        </p:grpSpPr>
        <p:sp>
          <p:nvSpPr>
            <p:cNvPr id="25" name="Freeform 25">
              <a:extLst>
                <a:ext uri="{FF2B5EF4-FFF2-40B4-BE49-F238E27FC236}">
                  <a16:creationId xmlns:a16="http://schemas.microsoft.com/office/drawing/2014/main" id="{8B89509A-1627-14A9-3DBE-501D858D3613}"/>
                </a:ext>
              </a:extLst>
            </p:cNvPr>
            <p:cNvSpPr/>
            <p:nvPr/>
          </p:nvSpPr>
          <p:spPr>
            <a:xfrm>
              <a:off x="0" y="0"/>
              <a:ext cx="4816592" cy="582841"/>
            </a:xfrm>
            <a:custGeom>
              <a:avLst/>
              <a:gdLst/>
              <a:ahLst/>
              <a:cxnLst/>
              <a:rect l="l" t="t" r="r" b="b"/>
              <a:pathLst>
                <a:path w="4816592" h="582841">
                  <a:moveTo>
                    <a:pt x="0" y="0"/>
                  </a:moveTo>
                  <a:lnTo>
                    <a:pt x="4816592" y="0"/>
                  </a:lnTo>
                  <a:lnTo>
                    <a:pt x="4816592" y="582841"/>
                  </a:lnTo>
                  <a:lnTo>
                    <a:pt x="0" y="582841"/>
                  </a:lnTo>
                  <a:close/>
                </a:path>
              </a:pathLst>
            </a:custGeom>
            <a:solidFill>
              <a:srgbClr val="112077"/>
            </a:solidFill>
          </p:spPr>
          <p:txBody>
            <a:bodyPr/>
            <a:lstStyle/>
            <a:p>
              <a:endParaRPr lang="fi-FI"/>
            </a:p>
          </p:txBody>
        </p:sp>
        <p:sp>
          <p:nvSpPr>
            <p:cNvPr id="26" name="TextBox 26">
              <a:extLst>
                <a:ext uri="{FF2B5EF4-FFF2-40B4-BE49-F238E27FC236}">
                  <a16:creationId xmlns:a16="http://schemas.microsoft.com/office/drawing/2014/main" id="{CED35D62-9C87-4629-71EC-6CC36713A3BF}"/>
                </a:ext>
              </a:extLst>
            </p:cNvPr>
            <p:cNvSpPr txBox="1"/>
            <p:nvPr/>
          </p:nvSpPr>
          <p:spPr>
            <a:xfrm>
              <a:off x="0" y="-38100"/>
              <a:ext cx="4816593" cy="620941"/>
            </a:xfrm>
            <a:prstGeom prst="rect">
              <a:avLst/>
            </a:prstGeom>
          </p:spPr>
          <p:txBody>
            <a:bodyPr lIns="50800" tIns="50800" rIns="50800" bIns="50800" rtlCol="0" anchor="ctr"/>
            <a:lstStyle/>
            <a:p>
              <a:pPr algn="ctr">
                <a:lnSpc>
                  <a:spcPts val="2659"/>
                </a:lnSpc>
              </a:pPr>
              <a:endParaRPr/>
            </a:p>
          </p:txBody>
        </p:sp>
      </p:grpSp>
      <p:sp>
        <p:nvSpPr>
          <p:cNvPr id="27" name="TextBox 27">
            <a:extLst>
              <a:ext uri="{FF2B5EF4-FFF2-40B4-BE49-F238E27FC236}">
                <a16:creationId xmlns:a16="http://schemas.microsoft.com/office/drawing/2014/main" id="{117B1106-369E-6C59-1B77-F6A6B2FE1CA5}"/>
              </a:ext>
            </a:extLst>
          </p:cNvPr>
          <p:cNvSpPr txBox="1"/>
          <p:nvPr/>
        </p:nvSpPr>
        <p:spPr>
          <a:xfrm>
            <a:off x="1385491" y="373750"/>
            <a:ext cx="5932719" cy="1360565"/>
          </a:xfrm>
          <a:prstGeom prst="rect">
            <a:avLst/>
          </a:prstGeom>
        </p:spPr>
        <p:txBody>
          <a:bodyPr wrap="square" lIns="0" tIns="0" rIns="0" bIns="0" rtlCol="0" anchor="t">
            <a:spAutoFit/>
          </a:bodyPr>
          <a:lstStyle/>
          <a:p>
            <a:pPr algn="l">
              <a:lnSpc>
                <a:spcPts val="11168"/>
              </a:lnSpc>
              <a:spcBef>
                <a:spcPct val="0"/>
              </a:spcBef>
            </a:pPr>
            <a:r>
              <a:rPr lang="en-US" sz="7977" b="1" dirty="0" err="1">
                <a:solidFill>
                  <a:srgbClr val="FFFFFF"/>
                </a:solidFill>
                <a:latin typeface="Aptos Heavy"/>
                <a:ea typeface="Aptos Heavy"/>
                <a:cs typeface="Aptos Heavy"/>
                <a:sym typeface="Aptos Heavy"/>
              </a:rPr>
              <a:t>Kuunnellen</a:t>
            </a:r>
            <a:endParaRPr lang="en-US" sz="7977" b="1" dirty="0">
              <a:solidFill>
                <a:srgbClr val="FFFFFF"/>
              </a:solidFill>
              <a:latin typeface="Aptos Heavy"/>
              <a:ea typeface="Aptos Heavy"/>
              <a:cs typeface="Aptos Heavy"/>
              <a:sym typeface="Aptos Heavy"/>
            </a:endParaRPr>
          </a:p>
        </p:txBody>
      </p:sp>
      <p:sp>
        <p:nvSpPr>
          <p:cNvPr id="28" name="TextBox 28">
            <a:extLst>
              <a:ext uri="{FF2B5EF4-FFF2-40B4-BE49-F238E27FC236}">
                <a16:creationId xmlns:a16="http://schemas.microsoft.com/office/drawing/2014/main" id="{CCECCA21-5DA1-4653-FF2C-B16FCE665B89}"/>
              </a:ext>
            </a:extLst>
          </p:cNvPr>
          <p:cNvSpPr txBox="1"/>
          <p:nvPr/>
        </p:nvSpPr>
        <p:spPr>
          <a:xfrm>
            <a:off x="7433866" y="935654"/>
            <a:ext cx="9541827" cy="645172"/>
          </a:xfrm>
          <a:prstGeom prst="rect">
            <a:avLst/>
          </a:prstGeom>
        </p:spPr>
        <p:txBody>
          <a:bodyPr lIns="0" tIns="0" rIns="0" bIns="0" rtlCol="0" anchor="t">
            <a:spAutoFit/>
          </a:bodyPr>
          <a:lstStyle/>
          <a:p>
            <a:pPr algn="l">
              <a:lnSpc>
                <a:spcPts val="5389"/>
              </a:lnSpc>
              <a:spcBef>
                <a:spcPct val="0"/>
              </a:spcBef>
            </a:pPr>
            <a:r>
              <a:rPr lang="en-US" sz="3849">
                <a:solidFill>
                  <a:srgbClr val="FFFFFF"/>
                </a:solidFill>
                <a:latin typeface="Aptos Serif"/>
                <a:ea typeface="Aptos Serif"/>
                <a:cs typeface="Aptos Serif"/>
                <a:sym typeface="Aptos Serif"/>
              </a:rPr>
              <a:t>Oulun hiippakunnan strategia 2027–2032</a:t>
            </a:r>
          </a:p>
        </p:txBody>
      </p:sp>
      <p:sp>
        <p:nvSpPr>
          <p:cNvPr id="39" name="Freeform 39">
            <a:extLst>
              <a:ext uri="{FF2B5EF4-FFF2-40B4-BE49-F238E27FC236}">
                <a16:creationId xmlns:a16="http://schemas.microsoft.com/office/drawing/2014/main" id="{5FAAFA30-750A-AD84-3BBE-06A279804691}"/>
              </a:ext>
            </a:extLst>
          </p:cNvPr>
          <p:cNvSpPr/>
          <p:nvPr/>
        </p:nvSpPr>
        <p:spPr>
          <a:xfrm>
            <a:off x="2652237" y="9267257"/>
            <a:ext cx="3399225" cy="807408"/>
          </a:xfrm>
          <a:custGeom>
            <a:avLst/>
            <a:gdLst/>
            <a:ahLst/>
            <a:cxnLst/>
            <a:rect l="l" t="t" r="r" b="b"/>
            <a:pathLst>
              <a:path w="3399225" h="807408">
                <a:moveTo>
                  <a:pt x="0" y="0"/>
                </a:moveTo>
                <a:lnTo>
                  <a:pt x="3399225" y="0"/>
                </a:lnTo>
                <a:lnTo>
                  <a:pt x="3399225" y="807408"/>
                </a:lnTo>
                <a:lnTo>
                  <a:pt x="0" y="8074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i-FI"/>
          </a:p>
        </p:txBody>
      </p:sp>
      <p:sp>
        <p:nvSpPr>
          <p:cNvPr id="45" name="TextBox 45">
            <a:extLst>
              <a:ext uri="{FF2B5EF4-FFF2-40B4-BE49-F238E27FC236}">
                <a16:creationId xmlns:a16="http://schemas.microsoft.com/office/drawing/2014/main" id="{0611634C-538E-8571-C71A-0D5EE535E9F0}"/>
              </a:ext>
            </a:extLst>
          </p:cNvPr>
          <p:cNvSpPr txBox="1"/>
          <p:nvPr/>
        </p:nvSpPr>
        <p:spPr>
          <a:xfrm>
            <a:off x="1066800" y="2459112"/>
            <a:ext cx="16504680" cy="6278642"/>
          </a:xfrm>
          <a:prstGeom prst="rect">
            <a:avLst/>
          </a:prstGeom>
        </p:spPr>
        <p:txBody>
          <a:bodyPr wrap="square" lIns="0" tIns="0" rIns="0" bIns="0" rtlCol="0" anchor="t">
            <a:spAutoFit/>
          </a:bodyPr>
          <a:lstStyle/>
          <a:p>
            <a:pPr>
              <a:spcBef>
                <a:spcPct val="0"/>
              </a:spcBef>
            </a:pPr>
            <a:r>
              <a:rPr lang="fi-FI" sz="4800" b="1" dirty="0">
                <a:solidFill>
                  <a:srgbClr val="112077"/>
                </a:solidFill>
                <a:latin typeface="Aptos Serif Bold"/>
                <a:cs typeface="Aptos Serif Bold"/>
              </a:rPr>
              <a:t>Hyvät rakenteet</a:t>
            </a:r>
            <a:br>
              <a:rPr lang="fi-FI" sz="3600" dirty="0"/>
            </a:br>
            <a:r>
              <a:rPr lang="fi-FI" sz="3600" b="1" dirty="0">
                <a:solidFill>
                  <a:srgbClr val="000000"/>
                </a:solidFill>
                <a:latin typeface="Aptos" panose="020B0004020202020204" pitchFamily="34" charset="0"/>
              </a:rPr>
              <a:t>– Uskallamme priorisoida ja kohdentaa resursseja seurakuntien elämässä, kirkon perustehtävälle uskollisena</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Osaamme myös luopua siitä, mikä ei enää palvele perustehtävää</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Pidämme pienet ja vähävaraiset seurakunnat mukana</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Vahvistamme vapaaehtoistoiminnan rakenteita ja vapaaehtoisten osallisuutta, osaamista ja merkityksellisiä tehtäviä kirkon yhteisessä työssä</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Rohkaisemme palveluiden tarjoamiseen isommilta seurakunnilta pienemmille tai palveluiden yhteiseen järjestämiseen luovasti pienten toimijoiden kesken</a:t>
            </a:r>
            <a:br>
              <a:rPr lang="fi-FI" sz="3600" b="1" dirty="0">
                <a:solidFill>
                  <a:srgbClr val="000000"/>
                </a:solidFill>
                <a:latin typeface="Aptos" panose="020B0004020202020204" pitchFamily="34" charset="0"/>
              </a:rPr>
            </a:br>
            <a:r>
              <a:rPr lang="fi-FI" sz="3600" b="1" dirty="0">
                <a:solidFill>
                  <a:srgbClr val="000000"/>
                </a:solidFill>
                <a:latin typeface="Aptos" panose="020B0004020202020204" pitchFamily="34" charset="0"/>
              </a:rPr>
              <a:t>– Edistämme rakenneratkaisuja, kun niille on selkeästi määritelty tarve</a:t>
            </a:r>
            <a:endParaRPr lang="en-US" sz="3600" b="1" dirty="0">
              <a:solidFill>
                <a:srgbClr val="000000"/>
              </a:solidFill>
              <a:latin typeface="Aptos" panose="020B0004020202020204" pitchFamily="34" charset="0"/>
              <a:sym typeface="Aptos Semi-Bold"/>
            </a:endParaRPr>
          </a:p>
        </p:txBody>
      </p:sp>
    </p:spTree>
    <p:extLst>
      <p:ext uri="{BB962C8B-B14F-4D97-AF65-F5344CB8AC3E}">
        <p14:creationId xmlns:p14="http://schemas.microsoft.com/office/powerpoint/2010/main" val="92039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22295-D13A-97D2-ACEC-714649A7567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1F0B48C-1468-B166-CB73-C0BFC2D9501E}"/>
              </a:ext>
            </a:extLst>
          </p:cNvPr>
          <p:cNvSpPr/>
          <p:nvPr/>
        </p:nvSpPr>
        <p:spPr>
          <a:xfrm>
            <a:off x="0" y="6902288"/>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i-FI"/>
          </a:p>
        </p:txBody>
      </p:sp>
      <p:grpSp>
        <p:nvGrpSpPr>
          <p:cNvPr id="3" name="Group 3">
            <a:extLst>
              <a:ext uri="{FF2B5EF4-FFF2-40B4-BE49-F238E27FC236}">
                <a16:creationId xmlns:a16="http://schemas.microsoft.com/office/drawing/2014/main" id="{8D54ECF4-5FD7-0477-06CD-A0206F97471B}"/>
              </a:ext>
            </a:extLst>
          </p:cNvPr>
          <p:cNvGrpSpPr/>
          <p:nvPr/>
        </p:nvGrpSpPr>
        <p:grpSpPr>
          <a:xfrm>
            <a:off x="913870" y="2586725"/>
            <a:ext cx="16061823" cy="5986247"/>
            <a:chOff x="0" y="-275959"/>
            <a:chExt cx="1459254" cy="1281928"/>
          </a:xfrm>
        </p:grpSpPr>
        <p:sp>
          <p:nvSpPr>
            <p:cNvPr id="4" name="Freeform 4">
              <a:extLst>
                <a:ext uri="{FF2B5EF4-FFF2-40B4-BE49-F238E27FC236}">
                  <a16:creationId xmlns:a16="http://schemas.microsoft.com/office/drawing/2014/main" id="{501C55EE-BFAD-F56C-F7DF-B0BBD0BD313C}"/>
                </a:ext>
              </a:extLst>
            </p:cNvPr>
            <p:cNvSpPr/>
            <p:nvPr/>
          </p:nvSpPr>
          <p:spPr>
            <a:xfrm>
              <a:off x="0" y="-275959"/>
              <a:ext cx="1459254" cy="1240152"/>
            </a:xfrm>
            <a:custGeom>
              <a:avLst/>
              <a:gdLst/>
              <a:ahLst/>
              <a:cxnLst/>
              <a:rect l="l" t="t" r="r" b="b"/>
              <a:pathLst>
                <a:path w="1459254" h="1005969">
                  <a:moveTo>
                    <a:pt x="71263" y="0"/>
                  </a:moveTo>
                  <a:lnTo>
                    <a:pt x="1387991" y="0"/>
                  </a:lnTo>
                  <a:cubicBezTo>
                    <a:pt x="1427348" y="0"/>
                    <a:pt x="1459254" y="31905"/>
                    <a:pt x="1459254" y="71263"/>
                  </a:cubicBezTo>
                  <a:lnTo>
                    <a:pt x="1459254" y="934706"/>
                  </a:lnTo>
                  <a:cubicBezTo>
                    <a:pt x="1459254" y="974063"/>
                    <a:pt x="1427348" y="1005969"/>
                    <a:pt x="1387991" y="1005969"/>
                  </a:cubicBezTo>
                  <a:lnTo>
                    <a:pt x="71263" y="1005969"/>
                  </a:lnTo>
                  <a:cubicBezTo>
                    <a:pt x="31905" y="1005969"/>
                    <a:pt x="0" y="974063"/>
                    <a:pt x="0" y="934706"/>
                  </a:cubicBezTo>
                  <a:lnTo>
                    <a:pt x="0" y="71263"/>
                  </a:lnTo>
                  <a:cubicBezTo>
                    <a:pt x="0" y="31905"/>
                    <a:pt x="31905" y="0"/>
                    <a:pt x="71263" y="0"/>
                  </a:cubicBezTo>
                  <a:close/>
                </a:path>
              </a:pathLst>
            </a:custGeom>
            <a:solidFill>
              <a:srgbClr val="E5F3FA"/>
            </a:solidFill>
          </p:spPr>
          <p:txBody>
            <a:bodyPr/>
            <a:lstStyle/>
            <a:p>
              <a:endParaRPr lang="fi-FI"/>
            </a:p>
          </p:txBody>
        </p:sp>
        <p:sp>
          <p:nvSpPr>
            <p:cNvPr id="5" name="TextBox 5">
              <a:extLst>
                <a:ext uri="{FF2B5EF4-FFF2-40B4-BE49-F238E27FC236}">
                  <a16:creationId xmlns:a16="http://schemas.microsoft.com/office/drawing/2014/main" id="{482490DE-B92A-3DFC-F9BD-A51A5FA07F0A}"/>
                </a:ext>
              </a:extLst>
            </p:cNvPr>
            <p:cNvSpPr txBox="1"/>
            <p:nvPr/>
          </p:nvSpPr>
          <p:spPr>
            <a:xfrm>
              <a:off x="0" y="9525"/>
              <a:ext cx="1459254" cy="996444"/>
            </a:xfrm>
            <a:prstGeom prst="rect">
              <a:avLst/>
            </a:prstGeom>
          </p:spPr>
          <p:txBody>
            <a:bodyPr lIns="50800" tIns="50800" rIns="50800" bIns="50800" rtlCol="0" anchor="ctr"/>
            <a:lstStyle/>
            <a:p>
              <a:pPr algn="ctr">
                <a:lnSpc>
                  <a:spcPts val="2240"/>
                </a:lnSpc>
              </a:pPr>
              <a:endParaRPr/>
            </a:p>
          </p:txBody>
        </p:sp>
      </p:grpSp>
      <p:grpSp>
        <p:nvGrpSpPr>
          <p:cNvPr id="24" name="Group 24">
            <a:extLst>
              <a:ext uri="{FF2B5EF4-FFF2-40B4-BE49-F238E27FC236}">
                <a16:creationId xmlns:a16="http://schemas.microsoft.com/office/drawing/2014/main" id="{3E465755-E9A3-C743-DE27-4ED331843C3A}"/>
              </a:ext>
            </a:extLst>
          </p:cNvPr>
          <p:cNvGrpSpPr/>
          <p:nvPr/>
        </p:nvGrpSpPr>
        <p:grpSpPr>
          <a:xfrm>
            <a:off x="0" y="0"/>
            <a:ext cx="18288000" cy="2212975"/>
            <a:chOff x="0" y="0"/>
            <a:chExt cx="4816593" cy="582841"/>
          </a:xfrm>
        </p:grpSpPr>
        <p:sp>
          <p:nvSpPr>
            <p:cNvPr id="25" name="Freeform 25">
              <a:extLst>
                <a:ext uri="{FF2B5EF4-FFF2-40B4-BE49-F238E27FC236}">
                  <a16:creationId xmlns:a16="http://schemas.microsoft.com/office/drawing/2014/main" id="{422CF5E3-AA25-DE4B-FBA7-98AAC85E78A7}"/>
                </a:ext>
              </a:extLst>
            </p:cNvPr>
            <p:cNvSpPr/>
            <p:nvPr/>
          </p:nvSpPr>
          <p:spPr>
            <a:xfrm>
              <a:off x="0" y="0"/>
              <a:ext cx="4816592" cy="582841"/>
            </a:xfrm>
            <a:custGeom>
              <a:avLst/>
              <a:gdLst/>
              <a:ahLst/>
              <a:cxnLst/>
              <a:rect l="l" t="t" r="r" b="b"/>
              <a:pathLst>
                <a:path w="4816592" h="582841">
                  <a:moveTo>
                    <a:pt x="0" y="0"/>
                  </a:moveTo>
                  <a:lnTo>
                    <a:pt x="4816592" y="0"/>
                  </a:lnTo>
                  <a:lnTo>
                    <a:pt x="4816592" y="582841"/>
                  </a:lnTo>
                  <a:lnTo>
                    <a:pt x="0" y="582841"/>
                  </a:lnTo>
                  <a:close/>
                </a:path>
              </a:pathLst>
            </a:custGeom>
            <a:solidFill>
              <a:srgbClr val="112077"/>
            </a:solidFill>
          </p:spPr>
          <p:txBody>
            <a:bodyPr/>
            <a:lstStyle/>
            <a:p>
              <a:endParaRPr lang="fi-FI"/>
            </a:p>
          </p:txBody>
        </p:sp>
        <p:sp>
          <p:nvSpPr>
            <p:cNvPr id="26" name="TextBox 26">
              <a:extLst>
                <a:ext uri="{FF2B5EF4-FFF2-40B4-BE49-F238E27FC236}">
                  <a16:creationId xmlns:a16="http://schemas.microsoft.com/office/drawing/2014/main" id="{51468847-6CB0-5571-F21F-88C618014C86}"/>
                </a:ext>
              </a:extLst>
            </p:cNvPr>
            <p:cNvSpPr txBox="1"/>
            <p:nvPr/>
          </p:nvSpPr>
          <p:spPr>
            <a:xfrm>
              <a:off x="0" y="-38100"/>
              <a:ext cx="4816593" cy="620941"/>
            </a:xfrm>
            <a:prstGeom prst="rect">
              <a:avLst/>
            </a:prstGeom>
          </p:spPr>
          <p:txBody>
            <a:bodyPr lIns="50800" tIns="50800" rIns="50800" bIns="50800" rtlCol="0" anchor="ctr"/>
            <a:lstStyle/>
            <a:p>
              <a:pPr algn="ctr">
                <a:lnSpc>
                  <a:spcPts val="2659"/>
                </a:lnSpc>
              </a:pPr>
              <a:endParaRPr/>
            </a:p>
          </p:txBody>
        </p:sp>
      </p:grpSp>
      <p:sp>
        <p:nvSpPr>
          <p:cNvPr id="27" name="TextBox 27">
            <a:extLst>
              <a:ext uri="{FF2B5EF4-FFF2-40B4-BE49-F238E27FC236}">
                <a16:creationId xmlns:a16="http://schemas.microsoft.com/office/drawing/2014/main" id="{631D037D-97D1-0D41-CD63-48ABD222444D}"/>
              </a:ext>
            </a:extLst>
          </p:cNvPr>
          <p:cNvSpPr txBox="1"/>
          <p:nvPr/>
        </p:nvSpPr>
        <p:spPr>
          <a:xfrm>
            <a:off x="1385491" y="373750"/>
            <a:ext cx="5932719" cy="1360565"/>
          </a:xfrm>
          <a:prstGeom prst="rect">
            <a:avLst/>
          </a:prstGeom>
        </p:spPr>
        <p:txBody>
          <a:bodyPr wrap="square" lIns="0" tIns="0" rIns="0" bIns="0" rtlCol="0" anchor="t">
            <a:spAutoFit/>
          </a:bodyPr>
          <a:lstStyle/>
          <a:p>
            <a:pPr algn="l">
              <a:lnSpc>
                <a:spcPts val="11168"/>
              </a:lnSpc>
              <a:spcBef>
                <a:spcPct val="0"/>
              </a:spcBef>
            </a:pPr>
            <a:r>
              <a:rPr lang="en-US" sz="7977" b="1" dirty="0" err="1">
                <a:solidFill>
                  <a:srgbClr val="FFFFFF"/>
                </a:solidFill>
                <a:latin typeface="Aptos Heavy"/>
                <a:ea typeface="Aptos Heavy"/>
                <a:cs typeface="Aptos Heavy"/>
                <a:sym typeface="Aptos Heavy"/>
              </a:rPr>
              <a:t>Kuunnellen</a:t>
            </a:r>
            <a:endParaRPr lang="en-US" sz="7977" b="1" dirty="0">
              <a:solidFill>
                <a:srgbClr val="FFFFFF"/>
              </a:solidFill>
              <a:latin typeface="Aptos Heavy"/>
              <a:ea typeface="Aptos Heavy"/>
              <a:cs typeface="Aptos Heavy"/>
              <a:sym typeface="Aptos Heavy"/>
            </a:endParaRPr>
          </a:p>
        </p:txBody>
      </p:sp>
      <p:sp>
        <p:nvSpPr>
          <p:cNvPr id="28" name="TextBox 28">
            <a:extLst>
              <a:ext uri="{FF2B5EF4-FFF2-40B4-BE49-F238E27FC236}">
                <a16:creationId xmlns:a16="http://schemas.microsoft.com/office/drawing/2014/main" id="{00AF04CC-15D1-20F1-C69B-1C66983D8F16}"/>
              </a:ext>
            </a:extLst>
          </p:cNvPr>
          <p:cNvSpPr txBox="1"/>
          <p:nvPr/>
        </p:nvSpPr>
        <p:spPr>
          <a:xfrm>
            <a:off x="7433866" y="935654"/>
            <a:ext cx="9541827" cy="645172"/>
          </a:xfrm>
          <a:prstGeom prst="rect">
            <a:avLst/>
          </a:prstGeom>
        </p:spPr>
        <p:txBody>
          <a:bodyPr lIns="0" tIns="0" rIns="0" bIns="0" rtlCol="0" anchor="t">
            <a:spAutoFit/>
          </a:bodyPr>
          <a:lstStyle/>
          <a:p>
            <a:pPr algn="l">
              <a:lnSpc>
                <a:spcPts val="5389"/>
              </a:lnSpc>
              <a:spcBef>
                <a:spcPct val="0"/>
              </a:spcBef>
            </a:pPr>
            <a:r>
              <a:rPr lang="en-US" sz="3849">
                <a:solidFill>
                  <a:srgbClr val="FFFFFF"/>
                </a:solidFill>
                <a:latin typeface="Aptos Serif"/>
                <a:ea typeface="Aptos Serif"/>
                <a:cs typeface="Aptos Serif"/>
                <a:sym typeface="Aptos Serif"/>
              </a:rPr>
              <a:t>Oulun hiippakunnan strategia 2027–2032</a:t>
            </a:r>
          </a:p>
        </p:txBody>
      </p:sp>
      <p:sp>
        <p:nvSpPr>
          <p:cNvPr id="39" name="Freeform 39">
            <a:extLst>
              <a:ext uri="{FF2B5EF4-FFF2-40B4-BE49-F238E27FC236}">
                <a16:creationId xmlns:a16="http://schemas.microsoft.com/office/drawing/2014/main" id="{DBE76F58-2BAF-5EF2-6FAE-5983629B4C50}"/>
              </a:ext>
            </a:extLst>
          </p:cNvPr>
          <p:cNvSpPr/>
          <p:nvPr/>
        </p:nvSpPr>
        <p:spPr>
          <a:xfrm>
            <a:off x="2730922" y="9117642"/>
            <a:ext cx="3399225" cy="807408"/>
          </a:xfrm>
          <a:custGeom>
            <a:avLst/>
            <a:gdLst/>
            <a:ahLst/>
            <a:cxnLst/>
            <a:rect l="l" t="t" r="r" b="b"/>
            <a:pathLst>
              <a:path w="3399225" h="807408">
                <a:moveTo>
                  <a:pt x="0" y="0"/>
                </a:moveTo>
                <a:lnTo>
                  <a:pt x="3399225" y="0"/>
                </a:lnTo>
                <a:lnTo>
                  <a:pt x="3399225" y="807408"/>
                </a:lnTo>
                <a:lnTo>
                  <a:pt x="0" y="8074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i-FI"/>
          </a:p>
        </p:txBody>
      </p:sp>
      <p:sp>
        <p:nvSpPr>
          <p:cNvPr id="45" name="TextBox 45">
            <a:extLst>
              <a:ext uri="{FF2B5EF4-FFF2-40B4-BE49-F238E27FC236}">
                <a16:creationId xmlns:a16="http://schemas.microsoft.com/office/drawing/2014/main" id="{73629C0E-A8CD-04C1-066A-C358FD026758}"/>
              </a:ext>
            </a:extLst>
          </p:cNvPr>
          <p:cNvSpPr txBox="1"/>
          <p:nvPr/>
        </p:nvSpPr>
        <p:spPr>
          <a:xfrm>
            <a:off x="1385491" y="3684565"/>
            <a:ext cx="14034110" cy="2211824"/>
          </a:xfrm>
          <a:prstGeom prst="rect">
            <a:avLst/>
          </a:prstGeom>
        </p:spPr>
        <p:txBody>
          <a:bodyPr wrap="square" lIns="0" tIns="0" rIns="0" bIns="0" rtlCol="0" anchor="t">
            <a:spAutoFit/>
          </a:bodyPr>
          <a:lstStyle/>
          <a:p>
            <a:pPr>
              <a:lnSpc>
                <a:spcPts val="4373"/>
              </a:lnSpc>
              <a:spcBef>
                <a:spcPct val="0"/>
              </a:spcBef>
            </a:pPr>
            <a:r>
              <a:rPr lang="fi-FI" sz="2699" b="1" dirty="0">
                <a:solidFill>
                  <a:srgbClr val="112077"/>
                </a:solidFill>
                <a:latin typeface="Aptos Serif Bold"/>
                <a:cs typeface="Aptos Serif Bold"/>
              </a:rPr>
              <a:t>Oulun hiippakunnan uusi strategia kaudelle 2027–2032 löytyy kokonaisuudessaan Oulun hiippakunnan kotisivuilta osoitteesta:</a:t>
            </a:r>
          </a:p>
          <a:p>
            <a:pPr>
              <a:lnSpc>
                <a:spcPts val="4373"/>
              </a:lnSpc>
              <a:spcBef>
                <a:spcPct val="0"/>
              </a:spcBef>
            </a:pPr>
            <a:endParaRPr lang="fi-FI" sz="2699" b="1" dirty="0">
              <a:solidFill>
                <a:srgbClr val="112077"/>
              </a:solidFill>
              <a:latin typeface="Aptos Serif Bold"/>
              <a:cs typeface="Aptos Serif Bold"/>
              <a:sym typeface="Aptos Semi-Bold"/>
            </a:endParaRPr>
          </a:p>
          <a:p>
            <a:pPr>
              <a:lnSpc>
                <a:spcPts val="4373"/>
              </a:lnSpc>
              <a:spcBef>
                <a:spcPct val="0"/>
              </a:spcBef>
            </a:pPr>
            <a:r>
              <a:rPr lang="en-US" sz="2699" b="1" dirty="0">
                <a:solidFill>
                  <a:srgbClr val="112077"/>
                </a:solidFill>
                <a:latin typeface="Aptos Serif Bold"/>
                <a:cs typeface="Aptos Serif Bold"/>
                <a:sym typeface="Aptos Semi-Bold"/>
              </a:rPr>
              <a:t>www.oulunhiippakunta.fi/tietoa-hiippakunnasta/tuomiokapitulin-strategia/</a:t>
            </a:r>
          </a:p>
        </p:txBody>
      </p:sp>
    </p:spTree>
    <p:extLst>
      <p:ext uri="{BB962C8B-B14F-4D97-AF65-F5344CB8AC3E}">
        <p14:creationId xmlns:p14="http://schemas.microsoft.com/office/powerpoint/2010/main" val="5516193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ccf407a-af7a-4c53-8e36-9389a938dbf4}" enabled="1" method="Privileged" siteId="{a609c794-a48e-43b2-be34-990f3b068db2}" contentBits="0" removed="0"/>
</clbl:labelList>
</file>

<file path=docProps/app.xml><?xml version="1.0" encoding="utf-8"?>
<Properties xmlns="http://schemas.openxmlformats.org/officeDocument/2006/extended-properties" xmlns:vt="http://schemas.openxmlformats.org/officeDocument/2006/docPropsVTypes">
  <TotalTime>68</TotalTime>
  <Words>580</Words>
  <Application>Microsoft Office PowerPoint</Application>
  <PresentationFormat>Mukautettu</PresentationFormat>
  <Paragraphs>56</Paragraphs>
  <Slides>11</Slides>
  <Notes>0</Notes>
  <HiddenSlides>0</HiddenSlides>
  <MMClips>0</MMClips>
  <ScaleCrop>false</ScaleCrop>
  <HeadingPairs>
    <vt:vector size="6" baseType="variant">
      <vt:variant>
        <vt:lpstr>Käytetyt fontit</vt:lpstr>
      </vt:variant>
      <vt:variant>
        <vt:i4>8</vt:i4>
      </vt:variant>
      <vt:variant>
        <vt:lpstr>Teema</vt:lpstr>
      </vt:variant>
      <vt:variant>
        <vt:i4>1</vt:i4>
      </vt:variant>
      <vt:variant>
        <vt:lpstr>Dian otsikot</vt:lpstr>
      </vt:variant>
      <vt:variant>
        <vt:i4>11</vt:i4>
      </vt:variant>
    </vt:vector>
  </HeadingPairs>
  <TitlesOfParts>
    <vt:vector size="20" baseType="lpstr">
      <vt:lpstr>Arial</vt:lpstr>
      <vt:lpstr>Calibri</vt:lpstr>
      <vt:lpstr>Aptos</vt:lpstr>
      <vt:lpstr>Aptos Ultra-Bold</vt:lpstr>
      <vt:lpstr>Aptos Serif Bold</vt:lpstr>
      <vt:lpstr>Aptos Heavy</vt:lpstr>
      <vt:lpstr>Aptos Serif</vt:lpstr>
      <vt:lpstr>Aptos Semi-Bold</vt:lpstr>
      <vt:lpstr>Office Theme</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Oulun hiippakunnan strategia</dc:title>
  <dc:creator>Hartikka Aino</dc:creator>
  <cp:lastModifiedBy>Hartikka Aino</cp:lastModifiedBy>
  <cp:revision>2</cp:revision>
  <dcterms:created xsi:type="dcterms:W3CDTF">2006-08-16T00:00:00Z</dcterms:created>
  <dcterms:modified xsi:type="dcterms:W3CDTF">2026-10-09T09:04:09Z</dcterms:modified>
  <dc:identifier>DAHXZ72oL9Q</dc:identifier>
</cp:coreProperties>
</file>